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Lora" pitchFamily="2" charset="0"/>
      <p:regular r:id="rId15"/>
    </p:embeddedFont>
    <p:embeddedFont>
      <p:font typeface="Source Sans Pro" panose="020B0503030403020204" pitchFamily="34" charset="0"/>
      <p:regular r:id="rId16"/>
      <p:bold r:id="rId17"/>
      <p:italic r:id="rId18"/>
      <p:boldItalic r:id="rId19"/>
    </p:embeddedFont>
    <p:embeddedFont>
      <p:font typeface="Source Sans Pro Bold" panose="020B0703030403020204" pitchFamily="34" charset="0"/>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648" y="4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462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473166"/>
            <a:ext cx="5802868"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Online Ticket Booking</a:t>
            </a:r>
            <a:endParaRPr lang="en-US" sz="4400" dirty="0"/>
          </a:p>
        </p:txBody>
      </p:sp>
      <p:sp>
        <p:nvSpPr>
          <p:cNvPr id="4" name="Text 1"/>
          <p:cNvSpPr/>
          <p:nvPr/>
        </p:nvSpPr>
        <p:spPr>
          <a:xfrm>
            <a:off x="6324124" y="3536156"/>
            <a:ext cx="7468553" cy="1532096"/>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Online ticket booking has revolutionized the way we purchase tickets for events, travel, and more. With its unparalleled convenience and accessibility, this digital transformation has made the ticket booking experience seamless and enjoyable for consumers.</a:t>
            </a:r>
            <a:endParaRPr lang="en-US" sz="1850" dirty="0"/>
          </a:p>
        </p:txBody>
      </p:sp>
      <p:sp>
        <p:nvSpPr>
          <p:cNvPr id="5" name="Shape 2"/>
          <p:cNvSpPr/>
          <p:nvPr/>
        </p:nvSpPr>
        <p:spPr>
          <a:xfrm>
            <a:off x="6324124" y="5355312"/>
            <a:ext cx="382905" cy="382905"/>
          </a:xfrm>
          <a:prstGeom prst="roundRect">
            <a:avLst>
              <a:gd name="adj" fmla="val 23878209"/>
            </a:avLst>
          </a:prstGeom>
          <a:noFill/>
          <a:ln w="7620">
            <a:solidFill>
              <a:srgbClr val="FFFFFF"/>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6331744" y="5362932"/>
            <a:ext cx="367665" cy="367665"/>
          </a:xfrm>
          <a:prstGeom prst="rect">
            <a:avLst/>
          </a:prstGeom>
        </p:spPr>
      </p:pic>
      <p:sp>
        <p:nvSpPr>
          <p:cNvPr id="7" name="Text 3"/>
          <p:cNvSpPr/>
          <p:nvPr/>
        </p:nvSpPr>
        <p:spPr>
          <a:xfrm>
            <a:off x="6826687" y="5337453"/>
            <a:ext cx="2411098" cy="418862"/>
          </a:xfrm>
          <a:prstGeom prst="rect">
            <a:avLst/>
          </a:prstGeom>
          <a:noFill/>
          <a:ln/>
        </p:spPr>
        <p:txBody>
          <a:bodyPr wrap="none" lIns="0" tIns="0" rIns="0" bIns="0" rtlCol="0" anchor="t"/>
          <a:lstStyle/>
          <a:p>
            <a:pPr marL="0" indent="0" algn="l">
              <a:lnSpc>
                <a:spcPts val="3250"/>
              </a:lnSpc>
              <a:buNone/>
            </a:pPr>
            <a:r>
              <a:rPr lang="en-US" sz="2350" b="1" dirty="0">
                <a:solidFill>
                  <a:srgbClr val="3A3630"/>
                </a:solidFill>
                <a:latin typeface="Source Sans Pro Bold" pitchFamily="34" charset="0"/>
                <a:ea typeface="Source Sans Pro Bold" pitchFamily="34" charset="-122"/>
                <a:cs typeface="Source Sans Pro Bold" pitchFamily="34" charset="-120"/>
              </a:rPr>
              <a:t>by Ashish</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38E8B30-12ED-1039-6F76-19443BA477CA}"/>
              </a:ext>
            </a:extLst>
          </p:cNvPr>
          <p:cNvPicPr>
            <a:picLocks noChangeAspect="1"/>
          </p:cNvPicPr>
          <p:nvPr/>
        </p:nvPicPr>
        <p:blipFill>
          <a:blip r:embed="rId2"/>
          <a:stretch>
            <a:fillRect/>
          </a:stretch>
        </p:blipFill>
        <p:spPr>
          <a:xfrm>
            <a:off x="0" y="0"/>
            <a:ext cx="14630400" cy="3772084"/>
          </a:xfrm>
          <a:prstGeom prst="rect">
            <a:avLst/>
          </a:prstGeom>
        </p:spPr>
      </p:pic>
    </p:spTree>
    <p:extLst>
      <p:ext uri="{BB962C8B-B14F-4D97-AF65-F5344CB8AC3E}">
        <p14:creationId xmlns:p14="http://schemas.microsoft.com/office/powerpoint/2010/main" val="2544328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ySQL Workbench 2024-11-28 10-08-49">
            <a:hlinkClick r:id="" action="ppaction://media"/>
            <a:extLst>
              <a:ext uri="{FF2B5EF4-FFF2-40B4-BE49-F238E27FC236}">
                <a16:creationId xmlns:a16="http://schemas.microsoft.com/office/drawing/2014/main" id="{03A5ED1D-8423-A6FE-0F83-BF403BE65D8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2960" y="1"/>
            <a:ext cx="13167360" cy="7178040"/>
          </a:xfrm>
          <a:prstGeom prst="rect">
            <a:avLst/>
          </a:prstGeom>
        </p:spPr>
      </p:pic>
    </p:spTree>
    <p:extLst>
      <p:ext uri="{BB962C8B-B14F-4D97-AF65-F5344CB8AC3E}">
        <p14:creationId xmlns:p14="http://schemas.microsoft.com/office/powerpoint/2010/main" val="330140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276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911191"/>
            <a:ext cx="7911941"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Convenience and Accessibility</a:t>
            </a:r>
            <a:endParaRPr lang="en-US" sz="4400" dirty="0"/>
          </a:p>
        </p:txBody>
      </p:sp>
      <p:sp>
        <p:nvSpPr>
          <p:cNvPr id="3" name="Text 1"/>
          <p:cNvSpPr/>
          <p:nvPr/>
        </p:nvSpPr>
        <p:spPr>
          <a:xfrm>
            <a:off x="837724" y="3213497"/>
            <a:ext cx="2800826" cy="351949"/>
          </a:xfrm>
          <a:prstGeom prst="rect">
            <a:avLst/>
          </a:prstGeom>
          <a:noFill/>
          <a:ln/>
        </p:spPr>
        <p:txBody>
          <a:bodyPr wrap="none" lIns="0" tIns="0" rIns="0" bIns="0" rtlCol="0" anchor="t"/>
          <a:lstStyle/>
          <a:p>
            <a:pPr marL="0" indent="0">
              <a:lnSpc>
                <a:spcPts val="2750"/>
              </a:lnSpc>
              <a:buNone/>
            </a:pPr>
            <a:r>
              <a:rPr lang="en-US" sz="2200" dirty="0">
                <a:solidFill>
                  <a:srgbClr val="38512F"/>
                </a:solidFill>
                <a:latin typeface="Lora" pitchFamily="34" charset="0"/>
                <a:ea typeface="Lora" pitchFamily="34" charset="-122"/>
                <a:cs typeface="Lora" pitchFamily="34" charset="-120"/>
              </a:rPr>
              <a:t>Anytime, Anywhere</a:t>
            </a:r>
            <a:endParaRPr lang="en-US" sz="2200" dirty="0"/>
          </a:p>
        </p:txBody>
      </p:sp>
      <p:sp>
        <p:nvSpPr>
          <p:cNvPr id="4" name="Text 2"/>
          <p:cNvSpPr/>
          <p:nvPr/>
        </p:nvSpPr>
        <p:spPr>
          <a:xfrm>
            <a:off x="837724" y="3804761"/>
            <a:ext cx="2800826" cy="2298144"/>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Online ticket booking allows customers to purchase tickets at their convenience, 24/7, from the comfort of their own homes or on-the-go.</a:t>
            </a:r>
            <a:endParaRPr lang="en-US" sz="1850" dirty="0"/>
          </a:p>
        </p:txBody>
      </p:sp>
      <p:sp>
        <p:nvSpPr>
          <p:cNvPr id="5" name="Text 3"/>
          <p:cNvSpPr/>
          <p:nvPr/>
        </p:nvSpPr>
        <p:spPr>
          <a:xfrm>
            <a:off x="4230053" y="3213497"/>
            <a:ext cx="2800826" cy="351949"/>
          </a:xfrm>
          <a:prstGeom prst="rect">
            <a:avLst/>
          </a:prstGeom>
          <a:noFill/>
          <a:ln/>
        </p:spPr>
        <p:txBody>
          <a:bodyPr wrap="none" lIns="0" tIns="0" rIns="0" bIns="0" rtlCol="0" anchor="t"/>
          <a:lstStyle/>
          <a:p>
            <a:pPr marL="0" indent="0">
              <a:lnSpc>
                <a:spcPts val="2750"/>
              </a:lnSpc>
              <a:buNone/>
            </a:pPr>
            <a:r>
              <a:rPr lang="en-US" sz="2200" dirty="0">
                <a:solidFill>
                  <a:srgbClr val="38512F"/>
                </a:solidFill>
                <a:latin typeface="Lora" pitchFamily="34" charset="0"/>
                <a:ea typeface="Lora" pitchFamily="34" charset="-122"/>
                <a:cs typeface="Lora" pitchFamily="34" charset="-120"/>
              </a:rPr>
              <a:t>Reduced Hassle</a:t>
            </a:r>
            <a:endParaRPr lang="en-US" sz="2200" dirty="0"/>
          </a:p>
        </p:txBody>
      </p:sp>
      <p:sp>
        <p:nvSpPr>
          <p:cNvPr id="6" name="Text 4"/>
          <p:cNvSpPr/>
          <p:nvPr/>
        </p:nvSpPr>
        <p:spPr>
          <a:xfrm>
            <a:off x="4230053" y="3804761"/>
            <a:ext cx="2800826" cy="1915120"/>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Eliminating the need to physically visit ticket offices or stand in long queues, online booking saves time and effort.</a:t>
            </a:r>
            <a:endParaRPr lang="en-US" sz="1850" dirty="0"/>
          </a:p>
        </p:txBody>
      </p:sp>
      <p:sp>
        <p:nvSpPr>
          <p:cNvPr id="7" name="Text 5"/>
          <p:cNvSpPr/>
          <p:nvPr/>
        </p:nvSpPr>
        <p:spPr>
          <a:xfrm>
            <a:off x="7622381" y="3213497"/>
            <a:ext cx="2800826" cy="351949"/>
          </a:xfrm>
          <a:prstGeom prst="rect">
            <a:avLst/>
          </a:prstGeom>
          <a:noFill/>
          <a:ln/>
        </p:spPr>
        <p:txBody>
          <a:bodyPr wrap="none" lIns="0" tIns="0" rIns="0" bIns="0" rtlCol="0" anchor="t"/>
          <a:lstStyle/>
          <a:p>
            <a:pPr marL="0" indent="0">
              <a:lnSpc>
                <a:spcPts val="2750"/>
              </a:lnSpc>
              <a:buNone/>
            </a:pPr>
            <a:r>
              <a:rPr lang="en-US" sz="2200" dirty="0">
                <a:solidFill>
                  <a:srgbClr val="38512F"/>
                </a:solidFill>
                <a:latin typeface="Lora" pitchFamily="34" charset="0"/>
                <a:ea typeface="Lora" pitchFamily="34" charset="-122"/>
                <a:cs typeface="Lora" pitchFamily="34" charset="-120"/>
              </a:rPr>
              <a:t>Multiple Platforms</a:t>
            </a:r>
            <a:endParaRPr lang="en-US" sz="2200" dirty="0"/>
          </a:p>
        </p:txBody>
      </p:sp>
      <p:sp>
        <p:nvSpPr>
          <p:cNvPr id="8" name="Text 6"/>
          <p:cNvSpPr/>
          <p:nvPr/>
        </p:nvSpPr>
        <p:spPr>
          <a:xfrm>
            <a:off x="7622381" y="3804761"/>
            <a:ext cx="2800826" cy="1915120"/>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Customers can access ticket booking platforms across a variety of devices, including smartphones, tablets, and computers.</a:t>
            </a:r>
            <a:endParaRPr lang="en-US" sz="1850" dirty="0"/>
          </a:p>
        </p:txBody>
      </p:sp>
      <p:sp>
        <p:nvSpPr>
          <p:cNvPr id="9" name="Text 7"/>
          <p:cNvSpPr/>
          <p:nvPr/>
        </p:nvSpPr>
        <p:spPr>
          <a:xfrm>
            <a:off x="11014710" y="3213497"/>
            <a:ext cx="2800826" cy="351949"/>
          </a:xfrm>
          <a:prstGeom prst="rect">
            <a:avLst/>
          </a:prstGeom>
          <a:noFill/>
          <a:ln/>
        </p:spPr>
        <p:txBody>
          <a:bodyPr wrap="none" lIns="0" tIns="0" rIns="0" bIns="0" rtlCol="0" anchor="t"/>
          <a:lstStyle/>
          <a:p>
            <a:pPr marL="0" indent="0">
              <a:lnSpc>
                <a:spcPts val="2750"/>
              </a:lnSpc>
              <a:buNone/>
            </a:pPr>
            <a:r>
              <a:rPr lang="en-US" sz="2200" dirty="0">
                <a:solidFill>
                  <a:srgbClr val="38512F"/>
                </a:solidFill>
                <a:latin typeface="Lora" pitchFamily="34" charset="0"/>
                <a:ea typeface="Lora" pitchFamily="34" charset="-122"/>
                <a:cs typeface="Lora" pitchFamily="34" charset="-120"/>
              </a:rPr>
              <a:t>Global Reach</a:t>
            </a:r>
            <a:endParaRPr lang="en-US" sz="2200" dirty="0"/>
          </a:p>
        </p:txBody>
      </p:sp>
      <p:sp>
        <p:nvSpPr>
          <p:cNvPr id="10" name="Text 8"/>
          <p:cNvSpPr/>
          <p:nvPr/>
        </p:nvSpPr>
        <p:spPr>
          <a:xfrm>
            <a:off x="11014710" y="3804761"/>
            <a:ext cx="2800826" cy="1915120"/>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Online booking allows customers to purchase tickets for events and experiences worldwide, expanding their horizons.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957382"/>
            <a:ext cx="6553557"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Variety of Ticket Options</a:t>
            </a:r>
            <a:endParaRPr lang="en-US" sz="4400" dirty="0"/>
          </a:p>
        </p:txBody>
      </p:sp>
      <p:sp>
        <p:nvSpPr>
          <p:cNvPr id="4" name="Shape 1"/>
          <p:cNvSpPr/>
          <p:nvPr/>
        </p:nvSpPr>
        <p:spPr>
          <a:xfrm>
            <a:off x="837724" y="2020372"/>
            <a:ext cx="3614618" cy="2506266"/>
          </a:xfrm>
          <a:prstGeom prst="roundRect">
            <a:avLst>
              <a:gd name="adj" fmla="val 1433"/>
            </a:avLst>
          </a:prstGeom>
          <a:solidFill>
            <a:srgbClr val="F3E7D4"/>
          </a:solidFill>
          <a:ln/>
        </p:spPr>
        <p:txBody>
          <a:bodyPr/>
          <a:lstStyle/>
          <a:p>
            <a:endParaRPr lang="en-US"/>
          </a:p>
        </p:txBody>
      </p:sp>
      <p:sp>
        <p:nvSpPr>
          <p:cNvPr id="5" name="Text 2"/>
          <p:cNvSpPr/>
          <p:nvPr/>
        </p:nvSpPr>
        <p:spPr>
          <a:xfrm>
            <a:off x="1077039" y="2259687"/>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Event Tickets</a:t>
            </a:r>
            <a:endParaRPr lang="en-US" sz="2200" dirty="0"/>
          </a:p>
        </p:txBody>
      </p:sp>
      <p:sp>
        <p:nvSpPr>
          <p:cNvPr id="6" name="Text 3"/>
          <p:cNvSpPr/>
          <p:nvPr/>
        </p:nvSpPr>
        <p:spPr>
          <a:xfrm>
            <a:off x="1077039" y="2755225"/>
            <a:ext cx="3135987" cy="1532096"/>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Customers can easily purchase tickets for concerts, festivals, sports events, and more, all in one convenient platform.</a:t>
            </a:r>
            <a:endParaRPr lang="en-US" sz="1850" dirty="0"/>
          </a:p>
        </p:txBody>
      </p:sp>
      <p:sp>
        <p:nvSpPr>
          <p:cNvPr id="7" name="Shape 4"/>
          <p:cNvSpPr/>
          <p:nvPr/>
        </p:nvSpPr>
        <p:spPr>
          <a:xfrm>
            <a:off x="4691658" y="2020372"/>
            <a:ext cx="3614618" cy="2506266"/>
          </a:xfrm>
          <a:prstGeom prst="roundRect">
            <a:avLst>
              <a:gd name="adj" fmla="val 1433"/>
            </a:avLst>
          </a:prstGeom>
          <a:solidFill>
            <a:srgbClr val="F3E7D4"/>
          </a:solidFill>
          <a:ln/>
        </p:spPr>
        <p:txBody>
          <a:bodyPr/>
          <a:lstStyle/>
          <a:p>
            <a:endParaRPr lang="en-US"/>
          </a:p>
        </p:txBody>
      </p:sp>
      <p:sp>
        <p:nvSpPr>
          <p:cNvPr id="8" name="Text 5"/>
          <p:cNvSpPr/>
          <p:nvPr/>
        </p:nvSpPr>
        <p:spPr>
          <a:xfrm>
            <a:off x="4930973" y="2259687"/>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Travel Tickets</a:t>
            </a:r>
            <a:endParaRPr lang="en-US" sz="2200" dirty="0"/>
          </a:p>
        </p:txBody>
      </p:sp>
      <p:sp>
        <p:nvSpPr>
          <p:cNvPr id="9" name="Text 6"/>
          <p:cNvSpPr/>
          <p:nvPr/>
        </p:nvSpPr>
        <p:spPr>
          <a:xfrm>
            <a:off x="4930973" y="2755225"/>
            <a:ext cx="3135987" cy="1532096"/>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From airline tickets to train and bus passes, online booking simplifies the process of planning and booking trips.</a:t>
            </a:r>
            <a:endParaRPr lang="en-US" sz="1850" dirty="0"/>
          </a:p>
        </p:txBody>
      </p:sp>
      <p:sp>
        <p:nvSpPr>
          <p:cNvPr id="10" name="Shape 7"/>
          <p:cNvSpPr/>
          <p:nvPr/>
        </p:nvSpPr>
        <p:spPr>
          <a:xfrm>
            <a:off x="837724" y="4765953"/>
            <a:ext cx="3614618" cy="2506266"/>
          </a:xfrm>
          <a:prstGeom prst="roundRect">
            <a:avLst>
              <a:gd name="adj" fmla="val 1433"/>
            </a:avLst>
          </a:prstGeom>
          <a:solidFill>
            <a:srgbClr val="F3E7D4"/>
          </a:solidFill>
          <a:ln/>
        </p:spPr>
        <p:txBody>
          <a:bodyPr/>
          <a:lstStyle/>
          <a:p>
            <a:endParaRPr lang="en-US"/>
          </a:p>
        </p:txBody>
      </p:sp>
      <p:sp>
        <p:nvSpPr>
          <p:cNvPr id="11" name="Text 8"/>
          <p:cNvSpPr/>
          <p:nvPr/>
        </p:nvSpPr>
        <p:spPr>
          <a:xfrm>
            <a:off x="1077039" y="5005268"/>
            <a:ext cx="2941320" cy="351949"/>
          </a:xfrm>
          <a:prstGeom prst="rect">
            <a:avLst/>
          </a:prstGeom>
          <a:noFill/>
          <a:ln/>
        </p:spPr>
        <p:txBody>
          <a:bodyPr wrap="non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Personalized Packages</a:t>
            </a:r>
            <a:endParaRPr lang="en-US" sz="2200" dirty="0"/>
          </a:p>
        </p:txBody>
      </p:sp>
      <p:sp>
        <p:nvSpPr>
          <p:cNvPr id="12" name="Text 9"/>
          <p:cNvSpPr/>
          <p:nvPr/>
        </p:nvSpPr>
        <p:spPr>
          <a:xfrm>
            <a:off x="1077039" y="5500807"/>
            <a:ext cx="3135987" cy="1532096"/>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Customers can customize their ticket purchases by adding extras like VIP experiences, merchandise, and more.</a:t>
            </a:r>
            <a:endParaRPr lang="en-US" sz="1850" dirty="0"/>
          </a:p>
        </p:txBody>
      </p:sp>
      <p:sp>
        <p:nvSpPr>
          <p:cNvPr id="13" name="Shape 10"/>
          <p:cNvSpPr/>
          <p:nvPr/>
        </p:nvSpPr>
        <p:spPr>
          <a:xfrm>
            <a:off x="4691658" y="4765953"/>
            <a:ext cx="3614618" cy="2506266"/>
          </a:xfrm>
          <a:prstGeom prst="roundRect">
            <a:avLst>
              <a:gd name="adj" fmla="val 1433"/>
            </a:avLst>
          </a:prstGeom>
          <a:solidFill>
            <a:srgbClr val="F3E7D4"/>
          </a:solidFill>
          <a:ln/>
        </p:spPr>
        <p:txBody>
          <a:bodyPr/>
          <a:lstStyle/>
          <a:p>
            <a:endParaRPr lang="en-US"/>
          </a:p>
        </p:txBody>
      </p:sp>
      <p:sp>
        <p:nvSpPr>
          <p:cNvPr id="14" name="Text 11"/>
          <p:cNvSpPr/>
          <p:nvPr/>
        </p:nvSpPr>
        <p:spPr>
          <a:xfrm>
            <a:off x="4930973" y="50052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Dynamic Pricing</a:t>
            </a:r>
            <a:endParaRPr lang="en-US" sz="2200" dirty="0"/>
          </a:p>
        </p:txBody>
      </p:sp>
      <p:sp>
        <p:nvSpPr>
          <p:cNvPr id="15" name="Text 12"/>
          <p:cNvSpPr/>
          <p:nvPr/>
        </p:nvSpPr>
        <p:spPr>
          <a:xfrm>
            <a:off x="4930973" y="5500807"/>
            <a:ext cx="3135987" cy="1532096"/>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Online platforms offer dynamic pricing, allowing customers to take advantage of discounts and promotions.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8193" y="626150"/>
            <a:ext cx="6484739" cy="653891"/>
          </a:xfrm>
          <a:prstGeom prst="rect">
            <a:avLst/>
          </a:prstGeom>
          <a:noFill/>
          <a:ln/>
        </p:spPr>
        <p:txBody>
          <a:bodyPr wrap="none" lIns="0" tIns="0" rIns="0" bIns="0" rtlCol="0" anchor="t"/>
          <a:lstStyle/>
          <a:p>
            <a:pPr marL="0" indent="0">
              <a:lnSpc>
                <a:spcPts val="5100"/>
              </a:lnSpc>
              <a:buNone/>
            </a:pPr>
            <a:r>
              <a:rPr lang="en-US" sz="4100" dirty="0">
                <a:solidFill>
                  <a:srgbClr val="38512F"/>
                </a:solidFill>
                <a:latin typeface="Lora" pitchFamily="34" charset="0"/>
                <a:ea typeface="Lora" pitchFamily="34" charset="-122"/>
                <a:cs typeface="Lora" pitchFamily="34" charset="-120"/>
              </a:rPr>
              <a:t>Secure Payment Processes</a:t>
            </a:r>
            <a:endParaRPr lang="en-US" sz="4100" dirty="0"/>
          </a:p>
        </p:txBody>
      </p:sp>
      <p:pic>
        <p:nvPicPr>
          <p:cNvPr id="4" name="Image 1" descr="preencoded.png"/>
          <p:cNvPicPr>
            <a:picLocks noChangeAspect="1"/>
          </p:cNvPicPr>
          <p:nvPr/>
        </p:nvPicPr>
        <p:blipFill>
          <a:blip r:embed="rId4"/>
          <a:stretch>
            <a:fillRect/>
          </a:stretch>
        </p:blipFill>
        <p:spPr>
          <a:xfrm>
            <a:off x="778193" y="1613535"/>
            <a:ext cx="555784" cy="555784"/>
          </a:xfrm>
          <a:prstGeom prst="rect">
            <a:avLst/>
          </a:prstGeom>
        </p:spPr>
      </p:pic>
      <p:sp>
        <p:nvSpPr>
          <p:cNvPr id="5" name="Text 1"/>
          <p:cNvSpPr/>
          <p:nvPr/>
        </p:nvSpPr>
        <p:spPr>
          <a:xfrm>
            <a:off x="778193" y="2391608"/>
            <a:ext cx="2908578" cy="326946"/>
          </a:xfrm>
          <a:prstGeom prst="rect">
            <a:avLst/>
          </a:prstGeom>
          <a:noFill/>
          <a:ln/>
        </p:spPr>
        <p:txBody>
          <a:bodyPr wrap="none" lIns="0" tIns="0" rIns="0" bIns="0" rtlCol="0" anchor="t"/>
          <a:lstStyle/>
          <a:p>
            <a:pPr marL="0" indent="0" algn="l">
              <a:lnSpc>
                <a:spcPts val="2550"/>
              </a:lnSpc>
              <a:buNone/>
            </a:pPr>
            <a:r>
              <a:rPr lang="en-US" sz="2050" dirty="0">
                <a:solidFill>
                  <a:srgbClr val="3A3630"/>
                </a:solidFill>
                <a:latin typeface="Lora" pitchFamily="34" charset="0"/>
                <a:ea typeface="Lora" pitchFamily="34" charset="-122"/>
                <a:cs typeface="Lora" pitchFamily="34" charset="-120"/>
              </a:rPr>
              <a:t>Encrypted Transactions</a:t>
            </a:r>
            <a:endParaRPr lang="en-US" sz="2050" dirty="0"/>
          </a:p>
        </p:txBody>
      </p:sp>
      <p:sp>
        <p:nvSpPr>
          <p:cNvPr id="6" name="Text 2"/>
          <p:cNvSpPr/>
          <p:nvPr/>
        </p:nvSpPr>
        <p:spPr>
          <a:xfrm>
            <a:off x="778193" y="2851904"/>
            <a:ext cx="3627001" cy="1423035"/>
          </a:xfrm>
          <a:prstGeom prst="rect">
            <a:avLst/>
          </a:prstGeom>
          <a:noFill/>
          <a:ln/>
        </p:spPr>
        <p:txBody>
          <a:bodyPr wrap="square" lIns="0" tIns="0" rIns="0" bIns="0" rtlCol="0" anchor="t"/>
          <a:lstStyle/>
          <a:p>
            <a:pPr marL="0" indent="0" algn="l">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Online ticket booking platforms employ advanced encryption technologies to ensure the safety of financial transactions.</a:t>
            </a:r>
            <a:endParaRPr lang="en-US" sz="1750" dirty="0"/>
          </a:p>
        </p:txBody>
      </p:sp>
      <p:pic>
        <p:nvPicPr>
          <p:cNvPr id="7" name="Image 2" descr="preencoded.png"/>
          <p:cNvPicPr>
            <a:picLocks noChangeAspect="1"/>
          </p:cNvPicPr>
          <p:nvPr/>
        </p:nvPicPr>
        <p:blipFill>
          <a:blip r:embed="rId5"/>
          <a:stretch>
            <a:fillRect/>
          </a:stretch>
        </p:blipFill>
        <p:spPr>
          <a:xfrm>
            <a:off x="4738687" y="1613535"/>
            <a:ext cx="555784" cy="555784"/>
          </a:xfrm>
          <a:prstGeom prst="rect">
            <a:avLst/>
          </a:prstGeom>
        </p:spPr>
      </p:pic>
      <p:sp>
        <p:nvSpPr>
          <p:cNvPr id="8" name="Text 3"/>
          <p:cNvSpPr/>
          <p:nvPr/>
        </p:nvSpPr>
        <p:spPr>
          <a:xfrm>
            <a:off x="4738687" y="2391608"/>
            <a:ext cx="2615803" cy="326946"/>
          </a:xfrm>
          <a:prstGeom prst="rect">
            <a:avLst/>
          </a:prstGeom>
          <a:noFill/>
          <a:ln/>
        </p:spPr>
        <p:txBody>
          <a:bodyPr wrap="none" lIns="0" tIns="0" rIns="0" bIns="0" rtlCol="0" anchor="t"/>
          <a:lstStyle/>
          <a:p>
            <a:pPr marL="0" indent="0" algn="l">
              <a:lnSpc>
                <a:spcPts val="2550"/>
              </a:lnSpc>
              <a:buNone/>
            </a:pPr>
            <a:r>
              <a:rPr lang="en-US" sz="2050" dirty="0">
                <a:solidFill>
                  <a:srgbClr val="3A3630"/>
                </a:solidFill>
                <a:latin typeface="Lora" pitchFamily="34" charset="0"/>
                <a:ea typeface="Lora" pitchFamily="34" charset="-122"/>
                <a:cs typeface="Lora" pitchFamily="34" charset="-120"/>
              </a:rPr>
              <a:t>Fraud Protection</a:t>
            </a:r>
            <a:endParaRPr lang="en-US" sz="2050" dirty="0"/>
          </a:p>
        </p:txBody>
      </p:sp>
      <p:sp>
        <p:nvSpPr>
          <p:cNvPr id="9" name="Text 4"/>
          <p:cNvSpPr/>
          <p:nvPr/>
        </p:nvSpPr>
        <p:spPr>
          <a:xfrm>
            <a:off x="4738687" y="2851904"/>
            <a:ext cx="3627120" cy="1423035"/>
          </a:xfrm>
          <a:prstGeom prst="rect">
            <a:avLst/>
          </a:prstGeom>
          <a:noFill/>
          <a:ln/>
        </p:spPr>
        <p:txBody>
          <a:bodyPr wrap="square" lIns="0" tIns="0" rIns="0" bIns="0" rtlCol="0" anchor="t"/>
          <a:lstStyle/>
          <a:p>
            <a:pPr marL="0" indent="0" algn="l">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Robust security measures and fraud detection algorithms safeguard customers' personal and financial information.</a:t>
            </a:r>
            <a:endParaRPr lang="en-US" sz="1750" dirty="0"/>
          </a:p>
        </p:txBody>
      </p:sp>
      <p:pic>
        <p:nvPicPr>
          <p:cNvPr id="10" name="Image 3" descr="preencoded.png"/>
          <p:cNvPicPr>
            <a:picLocks noChangeAspect="1"/>
          </p:cNvPicPr>
          <p:nvPr/>
        </p:nvPicPr>
        <p:blipFill>
          <a:blip r:embed="rId6"/>
          <a:stretch>
            <a:fillRect/>
          </a:stretch>
        </p:blipFill>
        <p:spPr>
          <a:xfrm>
            <a:off x="778193" y="4941927"/>
            <a:ext cx="555784" cy="555784"/>
          </a:xfrm>
          <a:prstGeom prst="rect">
            <a:avLst/>
          </a:prstGeom>
        </p:spPr>
      </p:pic>
      <p:sp>
        <p:nvSpPr>
          <p:cNvPr id="11" name="Text 5"/>
          <p:cNvSpPr/>
          <p:nvPr/>
        </p:nvSpPr>
        <p:spPr>
          <a:xfrm>
            <a:off x="778193" y="5720001"/>
            <a:ext cx="3179445" cy="326946"/>
          </a:xfrm>
          <a:prstGeom prst="rect">
            <a:avLst/>
          </a:prstGeom>
          <a:noFill/>
          <a:ln/>
        </p:spPr>
        <p:txBody>
          <a:bodyPr wrap="none" lIns="0" tIns="0" rIns="0" bIns="0" rtlCol="0" anchor="t"/>
          <a:lstStyle/>
          <a:p>
            <a:pPr marL="0" indent="0" algn="l">
              <a:lnSpc>
                <a:spcPts val="2550"/>
              </a:lnSpc>
              <a:buNone/>
            </a:pPr>
            <a:r>
              <a:rPr lang="en-US" sz="2050" dirty="0">
                <a:solidFill>
                  <a:srgbClr val="3A3630"/>
                </a:solidFill>
                <a:latin typeface="Lora" pitchFamily="34" charset="0"/>
                <a:ea typeface="Lora" pitchFamily="34" charset="-122"/>
                <a:cs typeface="Lora" pitchFamily="34" charset="-120"/>
              </a:rPr>
              <a:t>Multiple Payment Options</a:t>
            </a:r>
            <a:endParaRPr lang="en-US" sz="2050" dirty="0"/>
          </a:p>
        </p:txBody>
      </p:sp>
      <p:sp>
        <p:nvSpPr>
          <p:cNvPr id="12" name="Text 6"/>
          <p:cNvSpPr/>
          <p:nvPr/>
        </p:nvSpPr>
        <p:spPr>
          <a:xfrm>
            <a:off x="778193" y="6180296"/>
            <a:ext cx="3627001" cy="1423035"/>
          </a:xfrm>
          <a:prstGeom prst="rect">
            <a:avLst/>
          </a:prstGeom>
          <a:noFill/>
          <a:ln/>
        </p:spPr>
        <p:txBody>
          <a:bodyPr wrap="square" lIns="0" tIns="0" rIns="0" bIns="0" rtlCol="0" anchor="t"/>
          <a:lstStyle/>
          <a:p>
            <a:pPr marL="0" indent="0" algn="l">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Customers can choose from a variety of secure payment methods, including credit cards, digital wallets, and mobile payments.</a:t>
            </a:r>
            <a:endParaRPr lang="en-US" sz="1750" dirty="0"/>
          </a:p>
        </p:txBody>
      </p:sp>
      <p:pic>
        <p:nvPicPr>
          <p:cNvPr id="13" name="Image 4" descr="preencoded.png"/>
          <p:cNvPicPr>
            <a:picLocks noChangeAspect="1"/>
          </p:cNvPicPr>
          <p:nvPr/>
        </p:nvPicPr>
        <p:blipFill>
          <a:blip r:embed="rId7"/>
          <a:stretch>
            <a:fillRect/>
          </a:stretch>
        </p:blipFill>
        <p:spPr>
          <a:xfrm>
            <a:off x="4738687" y="4941927"/>
            <a:ext cx="555784" cy="555784"/>
          </a:xfrm>
          <a:prstGeom prst="rect">
            <a:avLst/>
          </a:prstGeom>
        </p:spPr>
      </p:pic>
      <p:sp>
        <p:nvSpPr>
          <p:cNvPr id="14" name="Text 7"/>
          <p:cNvSpPr/>
          <p:nvPr/>
        </p:nvSpPr>
        <p:spPr>
          <a:xfrm>
            <a:off x="4738687" y="5720001"/>
            <a:ext cx="2830949" cy="326946"/>
          </a:xfrm>
          <a:prstGeom prst="rect">
            <a:avLst/>
          </a:prstGeom>
          <a:noFill/>
          <a:ln/>
        </p:spPr>
        <p:txBody>
          <a:bodyPr wrap="none" lIns="0" tIns="0" rIns="0" bIns="0" rtlCol="0" anchor="t"/>
          <a:lstStyle/>
          <a:p>
            <a:pPr marL="0" indent="0" algn="l">
              <a:lnSpc>
                <a:spcPts val="2550"/>
              </a:lnSpc>
              <a:buNone/>
            </a:pPr>
            <a:r>
              <a:rPr lang="en-US" sz="2050" dirty="0">
                <a:solidFill>
                  <a:srgbClr val="3A3630"/>
                </a:solidFill>
                <a:latin typeface="Lora" pitchFamily="34" charset="0"/>
                <a:ea typeface="Lora" pitchFamily="34" charset="-122"/>
                <a:cs typeface="Lora" pitchFamily="34" charset="-120"/>
              </a:rPr>
              <a:t>Regulatory Compliance</a:t>
            </a:r>
            <a:endParaRPr lang="en-US" sz="2050" dirty="0"/>
          </a:p>
        </p:txBody>
      </p:sp>
      <p:sp>
        <p:nvSpPr>
          <p:cNvPr id="15" name="Text 8"/>
          <p:cNvSpPr/>
          <p:nvPr/>
        </p:nvSpPr>
        <p:spPr>
          <a:xfrm>
            <a:off x="4738687" y="6180296"/>
            <a:ext cx="3627120" cy="1423035"/>
          </a:xfrm>
          <a:prstGeom prst="rect">
            <a:avLst/>
          </a:prstGeom>
          <a:noFill/>
          <a:ln/>
        </p:spPr>
        <p:txBody>
          <a:bodyPr wrap="square" lIns="0" tIns="0" rIns="0" bIns="0" rtlCol="0" anchor="t"/>
          <a:lstStyle/>
          <a:p>
            <a:pPr marL="0" indent="0" algn="l">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Online ticket booking platforms adhere to industry standards and regulations to protect customer data and transactions.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7090" y="725448"/>
            <a:ext cx="7622619" cy="1278255"/>
          </a:xfrm>
          <a:prstGeom prst="rect">
            <a:avLst/>
          </a:prstGeom>
          <a:noFill/>
          <a:ln/>
        </p:spPr>
        <p:txBody>
          <a:bodyPr wrap="square" lIns="0" tIns="0" rIns="0" bIns="0" rtlCol="0" anchor="t"/>
          <a:lstStyle/>
          <a:p>
            <a:pPr marL="0" indent="0">
              <a:lnSpc>
                <a:spcPts val="5000"/>
              </a:lnSpc>
              <a:buNone/>
            </a:pPr>
            <a:r>
              <a:rPr lang="en-US" sz="4000" dirty="0">
                <a:solidFill>
                  <a:srgbClr val="38512F"/>
                </a:solidFill>
                <a:latin typeface="Lora" pitchFamily="34" charset="0"/>
                <a:ea typeface="Lora" pitchFamily="34" charset="-122"/>
                <a:cs typeface="Lora" pitchFamily="34" charset="-120"/>
              </a:rPr>
              <a:t>Personalization and Customization</a:t>
            </a:r>
            <a:endParaRPr lang="en-US" sz="4000" dirty="0"/>
          </a:p>
        </p:txBody>
      </p:sp>
      <p:sp>
        <p:nvSpPr>
          <p:cNvPr id="4" name="Shape 1"/>
          <p:cNvSpPr/>
          <p:nvPr/>
        </p:nvSpPr>
        <p:spPr>
          <a:xfrm>
            <a:off x="6557843" y="2329696"/>
            <a:ext cx="30480" cy="5174456"/>
          </a:xfrm>
          <a:prstGeom prst="roundRect">
            <a:avLst>
              <a:gd name="adj" fmla="val 106962"/>
            </a:avLst>
          </a:prstGeom>
          <a:solidFill>
            <a:srgbClr val="D9CDBA"/>
          </a:solidFill>
          <a:ln/>
        </p:spPr>
        <p:txBody>
          <a:bodyPr/>
          <a:lstStyle/>
          <a:p>
            <a:endParaRPr lang="en-US"/>
          </a:p>
        </p:txBody>
      </p:sp>
      <p:sp>
        <p:nvSpPr>
          <p:cNvPr id="5" name="Shape 2"/>
          <p:cNvSpPr/>
          <p:nvPr/>
        </p:nvSpPr>
        <p:spPr>
          <a:xfrm>
            <a:off x="6787098" y="2803327"/>
            <a:ext cx="760690" cy="30480"/>
          </a:xfrm>
          <a:prstGeom prst="roundRect">
            <a:avLst>
              <a:gd name="adj" fmla="val 106962"/>
            </a:avLst>
          </a:prstGeom>
          <a:solidFill>
            <a:srgbClr val="D9CDBA"/>
          </a:solidFill>
          <a:ln/>
        </p:spPr>
        <p:txBody>
          <a:bodyPr/>
          <a:lstStyle/>
          <a:p>
            <a:endParaRPr lang="en-US"/>
          </a:p>
        </p:txBody>
      </p:sp>
      <p:sp>
        <p:nvSpPr>
          <p:cNvPr id="6" name="Shape 3"/>
          <p:cNvSpPr/>
          <p:nvPr/>
        </p:nvSpPr>
        <p:spPr>
          <a:xfrm>
            <a:off x="6328589" y="2574131"/>
            <a:ext cx="488990" cy="488990"/>
          </a:xfrm>
          <a:prstGeom prst="roundRect">
            <a:avLst>
              <a:gd name="adj" fmla="val 6667"/>
            </a:avLst>
          </a:prstGeom>
          <a:solidFill>
            <a:srgbClr val="F3E7D4"/>
          </a:solidFill>
          <a:ln/>
        </p:spPr>
        <p:txBody>
          <a:bodyPr/>
          <a:lstStyle/>
          <a:p>
            <a:endParaRPr lang="en-US"/>
          </a:p>
        </p:txBody>
      </p:sp>
      <p:sp>
        <p:nvSpPr>
          <p:cNvPr id="7" name="Text 4"/>
          <p:cNvSpPr/>
          <p:nvPr/>
        </p:nvSpPr>
        <p:spPr>
          <a:xfrm>
            <a:off x="6517184" y="2665214"/>
            <a:ext cx="111681" cy="306824"/>
          </a:xfrm>
          <a:prstGeom prst="rect">
            <a:avLst/>
          </a:prstGeom>
          <a:noFill/>
          <a:ln/>
        </p:spPr>
        <p:txBody>
          <a:bodyPr wrap="none" lIns="0" tIns="0" rIns="0" bIns="0" rtlCol="0" anchor="t"/>
          <a:lstStyle/>
          <a:p>
            <a:pPr marL="0" indent="0" algn="ctr">
              <a:lnSpc>
                <a:spcPts val="2400"/>
              </a:lnSpc>
              <a:buNone/>
            </a:pPr>
            <a:r>
              <a:rPr lang="en-US" sz="2400" dirty="0">
                <a:solidFill>
                  <a:srgbClr val="3A3630"/>
                </a:solidFill>
                <a:latin typeface="Lora" pitchFamily="34" charset="0"/>
                <a:ea typeface="Lora" pitchFamily="34" charset="-122"/>
                <a:cs typeface="Lora" pitchFamily="34" charset="-120"/>
              </a:rPr>
              <a:t>1</a:t>
            </a:r>
            <a:endParaRPr lang="en-US" sz="2400" dirty="0"/>
          </a:p>
        </p:txBody>
      </p:sp>
      <p:sp>
        <p:nvSpPr>
          <p:cNvPr id="8" name="Text 5"/>
          <p:cNvSpPr/>
          <p:nvPr/>
        </p:nvSpPr>
        <p:spPr>
          <a:xfrm>
            <a:off x="7768471" y="2546985"/>
            <a:ext cx="2556986" cy="319683"/>
          </a:xfrm>
          <a:prstGeom prst="rect">
            <a:avLst/>
          </a:prstGeom>
          <a:noFill/>
          <a:ln/>
        </p:spPr>
        <p:txBody>
          <a:bodyPr wrap="none" lIns="0" tIns="0" rIns="0" bIns="0" rtlCol="0" anchor="t"/>
          <a:lstStyle/>
          <a:p>
            <a:pPr marL="0" indent="0" algn="l">
              <a:lnSpc>
                <a:spcPts val="2500"/>
              </a:lnSpc>
              <a:buNone/>
            </a:pPr>
            <a:r>
              <a:rPr lang="en-US" sz="2000" dirty="0">
                <a:solidFill>
                  <a:srgbClr val="3A3630"/>
                </a:solidFill>
                <a:latin typeface="Lora" pitchFamily="34" charset="0"/>
                <a:ea typeface="Lora" pitchFamily="34" charset="-122"/>
                <a:cs typeface="Lora" pitchFamily="34" charset="-120"/>
              </a:rPr>
              <a:t>User Profiles</a:t>
            </a:r>
            <a:endParaRPr lang="en-US" sz="2000" dirty="0"/>
          </a:p>
        </p:txBody>
      </p:sp>
      <p:sp>
        <p:nvSpPr>
          <p:cNvPr id="9" name="Text 6"/>
          <p:cNvSpPr/>
          <p:nvPr/>
        </p:nvSpPr>
        <p:spPr>
          <a:xfrm>
            <a:off x="7768471" y="2997041"/>
            <a:ext cx="6101239" cy="695325"/>
          </a:xfrm>
          <a:prstGeom prst="rect">
            <a:avLst/>
          </a:prstGeom>
          <a:noFill/>
          <a:ln/>
        </p:spPr>
        <p:txBody>
          <a:bodyPr wrap="square" lIns="0" tIns="0" rIns="0" bIns="0" rtlCol="0" anchor="t"/>
          <a:lstStyle/>
          <a:p>
            <a:pPr marL="0" indent="0" algn="l">
              <a:lnSpc>
                <a:spcPts val="2700"/>
              </a:lnSpc>
              <a:buNone/>
            </a:pPr>
            <a:r>
              <a:rPr lang="en-US" sz="1700" dirty="0">
                <a:solidFill>
                  <a:srgbClr val="3A3630"/>
                </a:solidFill>
                <a:latin typeface="Source Sans Pro" pitchFamily="34" charset="0"/>
                <a:ea typeface="Source Sans Pro" pitchFamily="34" charset="-122"/>
                <a:cs typeface="Source Sans Pro" pitchFamily="34" charset="-120"/>
              </a:rPr>
              <a:t>Customers can create personalized profiles to save their preferences, purchase history, and payment information.</a:t>
            </a:r>
            <a:endParaRPr lang="en-US" sz="1700" dirty="0"/>
          </a:p>
        </p:txBody>
      </p:sp>
      <p:sp>
        <p:nvSpPr>
          <p:cNvPr id="10" name="Shape 7"/>
          <p:cNvSpPr/>
          <p:nvPr/>
        </p:nvSpPr>
        <p:spPr>
          <a:xfrm>
            <a:off x="6787098" y="4600575"/>
            <a:ext cx="760690" cy="30480"/>
          </a:xfrm>
          <a:prstGeom prst="roundRect">
            <a:avLst>
              <a:gd name="adj" fmla="val 106962"/>
            </a:avLst>
          </a:prstGeom>
          <a:solidFill>
            <a:srgbClr val="D9CDBA"/>
          </a:solidFill>
          <a:ln/>
        </p:spPr>
        <p:txBody>
          <a:bodyPr/>
          <a:lstStyle/>
          <a:p>
            <a:endParaRPr lang="en-US"/>
          </a:p>
        </p:txBody>
      </p:sp>
      <p:sp>
        <p:nvSpPr>
          <p:cNvPr id="11" name="Shape 8"/>
          <p:cNvSpPr/>
          <p:nvPr/>
        </p:nvSpPr>
        <p:spPr>
          <a:xfrm>
            <a:off x="6328589" y="4371380"/>
            <a:ext cx="488990" cy="488990"/>
          </a:xfrm>
          <a:prstGeom prst="roundRect">
            <a:avLst>
              <a:gd name="adj" fmla="val 6667"/>
            </a:avLst>
          </a:prstGeom>
          <a:solidFill>
            <a:srgbClr val="F3E7D4"/>
          </a:solidFill>
          <a:ln/>
        </p:spPr>
        <p:txBody>
          <a:bodyPr/>
          <a:lstStyle/>
          <a:p>
            <a:endParaRPr lang="en-US"/>
          </a:p>
        </p:txBody>
      </p:sp>
      <p:sp>
        <p:nvSpPr>
          <p:cNvPr id="12" name="Text 9"/>
          <p:cNvSpPr/>
          <p:nvPr/>
        </p:nvSpPr>
        <p:spPr>
          <a:xfrm>
            <a:off x="6490633" y="4462463"/>
            <a:ext cx="164783" cy="306824"/>
          </a:xfrm>
          <a:prstGeom prst="rect">
            <a:avLst/>
          </a:prstGeom>
          <a:noFill/>
          <a:ln/>
        </p:spPr>
        <p:txBody>
          <a:bodyPr wrap="none" lIns="0" tIns="0" rIns="0" bIns="0" rtlCol="0" anchor="t"/>
          <a:lstStyle/>
          <a:p>
            <a:pPr marL="0" indent="0" algn="ctr">
              <a:lnSpc>
                <a:spcPts val="2400"/>
              </a:lnSpc>
              <a:buNone/>
            </a:pPr>
            <a:r>
              <a:rPr lang="en-US" sz="2400" dirty="0">
                <a:solidFill>
                  <a:srgbClr val="3A3630"/>
                </a:solidFill>
                <a:latin typeface="Lora" pitchFamily="34" charset="0"/>
                <a:ea typeface="Lora" pitchFamily="34" charset="-122"/>
                <a:cs typeface="Lora" pitchFamily="34" charset="-120"/>
              </a:rPr>
              <a:t>2</a:t>
            </a:r>
            <a:endParaRPr lang="en-US" sz="2400" dirty="0"/>
          </a:p>
        </p:txBody>
      </p:sp>
      <p:sp>
        <p:nvSpPr>
          <p:cNvPr id="13" name="Text 10"/>
          <p:cNvSpPr/>
          <p:nvPr/>
        </p:nvSpPr>
        <p:spPr>
          <a:xfrm>
            <a:off x="7768471" y="4344233"/>
            <a:ext cx="3254454" cy="319683"/>
          </a:xfrm>
          <a:prstGeom prst="rect">
            <a:avLst/>
          </a:prstGeom>
          <a:noFill/>
          <a:ln/>
        </p:spPr>
        <p:txBody>
          <a:bodyPr wrap="none" lIns="0" tIns="0" rIns="0" bIns="0" rtlCol="0" anchor="t"/>
          <a:lstStyle/>
          <a:p>
            <a:pPr marL="0" indent="0" algn="l">
              <a:lnSpc>
                <a:spcPts val="2500"/>
              </a:lnSpc>
              <a:buNone/>
            </a:pPr>
            <a:r>
              <a:rPr lang="en-US" sz="2000" dirty="0">
                <a:solidFill>
                  <a:srgbClr val="3A3630"/>
                </a:solidFill>
                <a:latin typeface="Lora" pitchFamily="34" charset="0"/>
                <a:ea typeface="Lora" pitchFamily="34" charset="-122"/>
                <a:cs typeface="Lora" pitchFamily="34" charset="-120"/>
              </a:rPr>
              <a:t>Tailored Recommendations</a:t>
            </a:r>
            <a:endParaRPr lang="en-US" sz="2000" dirty="0"/>
          </a:p>
        </p:txBody>
      </p:sp>
      <p:sp>
        <p:nvSpPr>
          <p:cNvPr id="14" name="Text 11"/>
          <p:cNvSpPr/>
          <p:nvPr/>
        </p:nvSpPr>
        <p:spPr>
          <a:xfrm>
            <a:off x="7768471" y="4794290"/>
            <a:ext cx="6101239" cy="695325"/>
          </a:xfrm>
          <a:prstGeom prst="rect">
            <a:avLst/>
          </a:prstGeom>
          <a:noFill/>
          <a:ln/>
        </p:spPr>
        <p:txBody>
          <a:bodyPr wrap="square" lIns="0" tIns="0" rIns="0" bIns="0" rtlCol="0" anchor="t"/>
          <a:lstStyle/>
          <a:p>
            <a:pPr marL="0" indent="0" algn="l">
              <a:lnSpc>
                <a:spcPts val="2700"/>
              </a:lnSpc>
              <a:buNone/>
            </a:pPr>
            <a:r>
              <a:rPr lang="en-US" sz="1700" dirty="0">
                <a:solidFill>
                  <a:srgbClr val="3A3630"/>
                </a:solidFill>
                <a:latin typeface="Source Sans Pro" pitchFamily="34" charset="0"/>
                <a:ea typeface="Source Sans Pro" pitchFamily="34" charset="-122"/>
                <a:cs typeface="Source Sans Pro" pitchFamily="34" charset="-120"/>
              </a:rPr>
              <a:t>Online platforms use advanced algorithms to suggest relevant ticket options based on customer interests and past behavior.</a:t>
            </a:r>
            <a:endParaRPr lang="en-US" sz="1700" dirty="0"/>
          </a:p>
        </p:txBody>
      </p:sp>
      <p:sp>
        <p:nvSpPr>
          <p:cNvPr id="15" name="Shape 12"/>
          <p:cNvSpPr/>
          <p:nvPr/>
        </p:nvSpPr>
        <p:spPr>
          <a:xfrm>
            <a:off x="6787098" y="6397823"/>
            <a:ext cx="760690" cy="30480"/>
          </a:xfrm>
          <a:prstGeom prst="roundRect">
            <a:avLst>
              <a:gd name="adj" fmla="val 106962"/>
            </a:avLst>
          </a:prstGeom>
          <a:solidFill>
            <a:srgbClr val="D9CDBA"/>
          </a:solidFill>
          <a:ln/>
        </p:spPr>
        <p:txBody>
          <a:bodyPr/>
          <a:lstStyle/>
          <a:p>
            <a:endParaRPr lang="en-US"/>
          </a:p>
        </p:txBody>
      </p:sp>
      <p:sp>
        <p:nvSpPr>
          <p:cNvPr id="16" name="Shape 13"/>
          <p:cNvSpPr/>
          <p:nvPr/>
        </p:nvSpPr>
        <p:spPr>
          <a:xfrm>
            <a:off x="6328589" y="6168628"/>
            <a:ext cx="488990" cy="488990"/>
          </a:xfrm>
          <a:prstGeom prst="roundRect">
            <a:avLst>
              <a:gd name="adj" fmla="val 6667"/>
            </a:avLst>
          </a:prstGeom>
          <a:solidFill>
            <a:srgbClr val="F3E7D4"/>
          </a:solidFill>
          <a:ln/>
        </p:spPr>
        <p:txBody>
          <a:bodyPr/>
          <a:lstStyle/>
          <a:p>
            <a:endParaRPr lang="en-US"/>
          </a:p>
        </p:txBody>
      </p:sp>
      <p:sp>
        <p:nvSpPr>
          <p:cNvPr id="17" name="Text 14"/>
          <p:cNvSpPr/>
          <p:nvPr/>
        </p:nvSpPr>
        <p:spPr>
          <a:xfrm>
            <a:off x="6487656" y="6259711"/>
            <a:ext cx="170855" cy="306824"/>
          </a:xfrm>
          <a:prstGeom prst="rect">
            <a:avLst/>
          </a:prstGeom>
          <a:noFill/>
          <a:ln/>
        </p:spPr>
        <p:txBody>
          <a:bodyPr wrap="none" lIns="0" tIns="0" rIns="0" bIns="0" rtlCol="0" anchor="t"/>
          <a:lstStyle/>
          <a:p>
            <a:pPr marL="0" indent="0" algn="ctr">
              <a:lnSpc>
                <a:spcPts val="2400"/>
              </a:lnSpc>
              <a:buNone/>
            </a:pPr>
            <a:r>
              <a:rPr lang="en-US" sz="2400" dirty="0">
                <a:solidFill>
                  <a:srgbClr val="3A3630"/>
                </a:solidFill>
                <a:latin typeface="Lora" pitchFamily="34" charset="0"/>
                <a:ea typeface="Lora" pitchFamily="34" charset="-122"/>
                <a:cs typeface="Lora" pitchFamily="34" charset="-120"/>
              </a:rPr>
              <a:t>3</a:t>
            </a:r>
            <a:endParaRPr lang="en-US" sz="2400" dirty="0"/>
          </a:p>
        </p:txBody>
      </p:sp>
      <p:sp>
        <p:nvSpPr>
          <p:cNvPr id="18" name="Text 15"/>
          <p:cNvSpPr/>
          <p:nvPr/>
        </p:nvSpPr>
        <p:spPr>
          <a:xfrm>
            <a:off x="7768471" y="6141482"/>
            <a:ext cx="2938224" cy="319683"/>
          </a:xfrm>
          <a:prstGeom prst="rect">
            <a:avLst/>
          </a:prstGeom>
          <a:noFill/>
          <a:ln/>
        </p:spPr>
        <p:txBody>
          <a:bodyPr wrap="none" lIns="0" tIns="0" rIns="0" bIns="0" rtlCol="0" anchor="t"/>
          <a:lstStyle/>
          <a:p>
            <a:pPr marL="0" indent="0" algn="l">
              <a:lnSpc>
                <a:spcPts val="2500"/>
              </a:lnSpc>
              <a:buNone/>
            </a:pPr>
            <a:r>
              <a:rPr lang="en-US" sz="2000" dirty="0">
                <a:solidFill>
                  <a:srgbClr val="3A3630"/>
                </a:solidFill>
                <a:latin typeface="Lora" pitchFamily="34" charset="0"/>
                <a:ea typeface="Lora" pitchFamily="34" charset="-122"/>
                <a:cs typeface="Lora" pitchFamily="34" charset="-120"/>
              </a:rPr>
              <a:t>Customized Experiences</a:t>
            </a:r>
            <a:endParaRPr lang="en-US" sz="2000" dirty="0"/>
          </a:p>
        </p:txBody>
      </p:sp>
      <p:sp>
        <p:nvSpPr>
          <p:cNvPr id="19" name="Text 16"/>
          <p:cNvSpPr/>
          <p:nvPr/>
        </p:nvSpPr>
        <p:spPr>
          <a:xfrm>
            <a:off x="7768471" y="6591538"/>
            <a:ext cx="6101239" cy="695325"/>
          </a:xfrm>
          <a:prstGeom prst="rect">
            <a:avLst/>
          </a:prstGeom>
          <a:noFill/>
          <a:ln/>
        </p:spPr>
        <p:txBody>
          <a:bodyPr wrap="square" lIns="0" tIns="0" rIns="0" bIns="0" rtlCol="0" anchor="t"/>
          <a:lstStyle/>
          <a:p>
            <a:pPr marL="0" indent="0" algn="l">
              <a:lnSpc>
                <a:spcPts val="2700"/>
              </a:lnSpc>
              <a:buNone/>
            </a:pPr>
            <a:r>
              <a:rPr lang="en-US" sz="1700" dirty="0">
                <a:solidFill>
                  <a:srgbClr val="3A3630"/>
                </a:solidFill>
                <a:latin typeface="Source Sans Pro" pitchFamily="34" charset="0"/>
                <a:ea typeface="Source Sans Pro" pitchFamily="34" charset="-122"/>
                <a:cs typeface="Source Sans Pro" pitchFamily="34" charset="-120"/>
              </a:rPr>
              <a:t>Customers can add extras like VIP seating, meet-and-greets, and merchandise to personalize their ticket purchases.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3886" y="625197"/>
            <a:ext cx="6653927" cy="515779"/>
          </a:xfrm>
          <a:prstGeom prst="rect">
            <a:avLst/>
          </a:prstGeom>
          <a:noFill/>
          <a:ln/>
        </p:spPr>
        <p:txBody>
          <a:bodyPr wrap="none" lIns="0" tIns="0" rIns="0" bIns="0" rtlCol="0" anchor="t"/>
          <a:lstStyle/>
          <a:p>
            <a:pPr marL="0" indent="0">
              <a:lnSpc>
                <a:spcPts val="4050"/>
              </a:lnSpc>
              <a:buNone/>
            </a:pPr>
            <a:r>
              <a:rPr lang="en-US" sz="3200" dirty="0">
                <a:solidFill>
                  <a:srgbClr val="38512F"/>
                </a:solidFill>
                <a:latin typeface="Lora" pitchFamily="34" charset="0"/>
                <a:ea typeface="Lora" pitchFamily="34" charset="-122"/>
                <a:cs typeface="Lora" pitchFamily="34" charset="-120"/>
              </a:rPr>
              <a:t>Real-Time Availability and Updates</a:t>
            </a:r>
            <a:endParaRPr lang="en-US" sz="3200" dirty="0"/>
          </a:p>
        </p:txBody>
      </p:sp>
      <p:sp>
        <p:nvSpPr>
          <p:cNvPr id="4" name="Text 1"/>
          <p:cNvSpPr/>
          <p:nvPr/>
        </p:nvSpPr>
        <p:spPr>
          <a:xfrm>
            <a:off x="613886" y="1491615"/>
            <a:ext cx="7916227" cy="578763"/>
          </a:xfrm>
          <a:prstGeom prst="rect">
            <a:avLst/>
          </a:prstGeom>
          <a:noFill/>
          <a:ln/>
        </p:spPr>
        <p:txBody>
          <a:bodyPr wrap="none" lIns="0" tIns="0" rIns="0" bIns="0" rtlCol="0" anchor="t"/>
          <a:lstStyle/>
          <a:p>
            <a:pPr marL="0" indent="0" algn="ctr">
              <a:lnSpc>
                <a:spcPts val="4550"/>
              </a:lnSpc>
              <a:buNone/>
            </a:pPr>
            <a:r>
              <a:rPr lang="en-US" sz="4550" dirty="0">
                <a:solidFill>
                  <a:srgbClr val="3A3630"/>
                </a:solidFill>
                <a:latin typeface="Lora" pitchFamily="34" charset="0"/>
                <a:ea typeface="Lora" pitchFamily="34" charset="-122"/>
                <a:cs typeface="Lora" pitchFamily="34" charset="-120"/>
              </a:rPr>
              <a:t>99%</a:t>
            </a:r>
            <a:endParaRPr lang="en-US" sz="4550" dirty="0"/>
          </a:p>
        </p:txBody>
      </p:sp>
      <p:sp>
        <p:nvSpPr>
          <p:cNvPr id="5" name="Text 2"/>
          <p:cNvSpPr/>
          <p:nvPr/>
        </p:nvSpPr>
        <p:spPr>
          <a:xfrm>
            <a:off x="3540204" y="2289453"/>
            <a:ext cx="2063472" cy="257889"/>
          </a:xfrm>
          <a:prstGeom prst="rect">
            <a:avLst/>
          </a:prstGeom>
          <a:noFill/>
          <a:ln/>
        </p:spPr>
        <p:txBody>
          <a:bodyPr wrap="none" lIns="0" tIns="0" rIns="0" bIns="0" rtlCol="0" anchor="t"/>
          <a:lstStyle/>
          <a:p>
            <a:pPr marL="0" indent="0" algn="ctr">
              <a:lnSpc>
                <a:spcPts val="2000"/>
              </a:lnSpc>
              <a:buNone/>
            </a:pPr>
            <a:r>
              <a:rPr lang="en-US" sz="1600" dirty="0">
                <a:solidFill>
                  <a:srgbClr val="3A3630"/>
                </a:solidFill>
                <a:latin typeface="Lora" pitchFamily="34" charset="0"/>
                <a:ea typeface="Lora" pitchFamily="34" charset="-122"/>
                <a:cs typeface="Lora" pitchFamily="34" charset="-120"/>
              </a:rPr>
              <a:t>Inventory Accuracy</a:t>
            </a:r>
            <a:endParaRPr lang="en-US" sz="1600" dirty="0"/>
          </a:p>
        </p:txBody>
      </p:sp>
      <p:sp>
        <p:nvSpPr>
          <p:cNvPr id="6" name="Text 3"/>
          <p:cNvSpPr/>
          <p:nvPr/>
        </p:nvSpPr>
        <p:spPr>
          <a:xfrm>
            <a:off x="613886" y="2652474"/>
            <a:ext cx="7916227" cy="561023"/>
          </a:xfrm>
          <a:prstGeom prst="rect">
            <a:avLst/>
          </a:prstGeom>
          <a:noFill/>
          <a:ln/>
        </p:spPr>
        <p:txBody>
          <a:bodyPr wrap="square" lIns="0" tIns="0" rIns="0" bIns="0" rtlCol="0" anchor="t"/>
          <a:lstStyle/>
          <a:p>
            <a:pPr marL="0" indent="0" algn="ctr">
              <a:lnSpc>
                <a:spcPts val="2200"/>
              </a:lnSpc>
              <a:buNone/>
            </a:pPr>
            <a:r>
              <a:rPr lang="en-US" sz="1350" dirty="0">
                <a:solidFill>
                  <a:srgbClr val="3A3630"/>
                </a:solidFill>
                <a:latin typeface="Source Sans Pro" pitchFamily="34" charset="0"/>
                <a:ea typeface="Source Sans Pro" pitchFamily="34" charset="-122"/>
                <a:cs typeface="Source Sans Pro" pitchFamily="34" charset="-120"/>
              </a:rPr>
              <a:t>Online ticket booking platforms provide real-time updates on ticket availability, ensuring customers have accurate information.</a:t>
            </a:r>
            <a:endParaRPr lang="en-US" sz="1350" dirty="0"/>
          </a:p>
        </p:txBody>
      </p:sp>
      <p:sp>
        <p:nvSpPr>
          <p:cNvPr id="7" name="Text 4"/>
          <p:cNvSpPr/>
          <p:nvPr/>
        </p:nvSpPr>
        <p:spPr>
          <a:xfrm>
            <a:off x="613886" y="3827264"/>
            <a:ext cx="7916227" cy="578763"/>
          </a:xfrm>
          <a:prstGeom prst="rect">
            <a:avLst/>
          </a:prstGeom>
          <a:noFill/>
          <a:ln/>
        </p:spPr>
        <p:txBody>
          <a:bodyPr wrap="none" lIns="0" tIns="0" rIns="0" bIns="0" rtlCol="0" anchor="t"/>
          <a:lstStyle/>
          <a:p>
            <a:pPr marL="0" indent="0" algn="ctr">
              <a:lnSpc>
                <a:spcPts val="4550"/>
              </a:lnSpc>
              <a:buNone/>
            </a:pPr>
            <a:r>
              <a:rPr lang="en-US" sz="4550" dirty="0">
                <a:solidFill>
                  <a:srgbClr val="3A3630"/>
                </a:solidFill>
                <a:latin typeface="Lora" pitchFamily="34" charset="0"/>
                <a:ea typeface="Lora" pitchFamily="34" charset="-122"/>
                <a:cs typeface="Lora" pitchFamily="34" charset="-120"/>
              </a:rPr>
              <a:t>5 min</a:t>
            </a:r>
            <a:endParaRPr lang="en-US" sz="4550" dirty="0"/>
          </a:p>
        </p:txBody>
      </p:sp>
      <p:sp>
        <p:nvSpPr>
          <p:cNvPr id="8" name="Text 5"/>
          <p:cNvSpPr/>
          <p:nvPr/>
        </p:nvSpPr>
        <p:spPr>
          <a:xfrm>
            <a:off x="3540204" y="4625102"/>
            <a:ext cx="2063472" cy="257889"/>
          </a:xfrm>
          <a:prstGeom prst="rect">
            <a:avLst/>
          </a:prstGeom>
          <a:noFill/>
          <a:ln/>
        </p:spPr>
        <p:txBody>
          <a:bodyPr wrap="none" lIns="0" tIns="0" rIns="0" bIns="0" rtlCol="0" anchor="t"/>
          <a:lstStyle/>
          <a:p>
            <a:pPr marL="0" indent="0" algn="ctr">
              <a:lnSpc>
                <a:spcPts val="2000"/>
              </a:lnSpc>
              <a:buNone/>
            </a:pPr>
            <a:r>
              <a:rPr lang="en-US" sz="1600" dirty="0">
                <a:solidFill>
                  <a:srgbClr val="3A3630"/>
                </a:solidFill>
                <a:latin typeface="Lora" pitchFamily="34" charset="0"/>
                <a:ea typeface="Lora" pitchFamily="34" charset="-122"/>
                <a:cs typeface="Lora" pitchFamily="34" charset="-120"/>
              </a:rPr>
              <a:t>Instant Confirmation</a:t>
            </a:r>
            <a:endParaRPr lang="en-US" sz="1600" dirty="0"/>
          </a:p>
        </p:txBody>
      </p:sp>
      <p:sp>
        <p:nvSpPr>
          <p:cNvPr id="9" name="Text 6"/>
          <p:cNvSpPr/>
          <p:nvPr/>
        </p:nvSpPr>
        <p:spPr>
          <a:xfrm>
            <a:off x="613886" y="4988123"/>
            <a:ext cx="7916227" cy="280511"/>
          </a:xfrm>
          <a:prstGeom prst="rect">
            <a:avLst/>
          </a:prstGeom>
          <a:noFill/>
          <a:ln/>
        </p:spPr>
        <p:txBody>
          <a:bodyPr wrap="none" lIns="0" tIns="0" rIns="0" bIns="0" rtlCol="0" anchor="t"/>
          <a:lstStyle/>
          <a:p>
            <a:pPr marL="0" indent="0" algn="ctr">
              <a:lnSpc>
                <a:spcPts val="2200"/>
              </a:lnSpc>
              <a:buNone/>
            </a:pPr>
            <a:r>
              <a:rPr lang="en-US" sz="1350" dirty="0">
                <a:solidFill>
                  <a:srgbClr val="3A3630"/>
                </a:solidFill>
                <a:latin typeface="Source Sans Pro" pitchFamily="34" charset="0"/>
                <a:ea typeface="Source Sans Pro" pitchFamily="34" charset="-122"/>
                <a:cs typeface="Source Sans Pro" pitchFamily="34" charset="-120"/>
              </a:rPr>
              <a:t>Customers receive instant confirmation of their ticket purchases, eliminating the wait for physical tickets.</a:t>
            </a:r>
            <a:endParaRPr lang="en-US" sz="1350" dirty="0"/>
          </a:p>
        </p:txBody>
      </p:sp>
      <p:sp>
        <p:nvSpPr>
          <p:cNvPr id="10" name="Text 7"/>
          <p:cNvSpPr/>
          <p:nvPr/>
        </p:nvSpPr>
        <p:spPr>
          <a:xfrm>
            <a:off x="613886" y="5882402"/>
            <a:ext cx="7916227" cy="578763"/>
          </a:xfrm>
          <a:prstGeom prst="rect">
            <a:avLst/>
          </a:prstGeom>
          <a:noFill/>
          <a:ln/>
        </p:spPr>
        <p:txBody>
          <a:bodyPr wrap="none" lIns="0" tIns="0" rIns="0" bIns="0" rtlCol="0" anchor="t"/>
          <a:lstStyle/>
          <a:p>
            <a:pPr marL="0" indent="0" algn="ctr">
              <a:lnSpc>
                <a:spcPts val="4550"/>
              </a:lnSpc>
              <a:buNone/>
            </a:pPr>
            <a:r>
              <a:rPr lang="en-US" sz="4550" dirty="0">
                <a:solidFill>
                  <a:srgbClr val="3A3630"/>
                </a:solidFill>
                <a:latin typeface="Lora" pitchFamily="34" charset="0"/>
                <a:ea typeface="Lora" pitchFamily="34" charset="-122"/>
                <a:cs typeface="Lora" pitchFamily="34" charset="-120"/>
              </a:rPr>
              <a:t>24/7</a:t>
            </a:r>
            <a:endParaRPr lang="en-US" sz="4550" dirty="0"/>
          </a:p>
        </p:txBody>
      </p:sp>
      <p:sp>
        <p:nvSpPr>
          <p:cNvPr id="11" name="Text 8"/>
          <p:cNvSpPr/>
          <p:nvPr/>
        </p:nvSpPr>
        <p:spPr>
          <a:xfrm>
            <a:off x="3511034" y="6680240"/>
            <a:ext cx="2121813" cy="257889"/>
          </a:xfrm>
          <a:prstGeom prst="rect">
            <a:avLst/>
          </a:prstGeom>
          <a:noFill/>
          <a:ln/>
        </p:spPr>
        <p:txBody>
          <a:bodyPr wrap="none" lIns="0" tIns="0" rIns="0" bIns="0" rtlCol="0" anchor="t"/>
          <a:lstStyle/>
          <a:p>
            <a:pPr marL="0" indent="0" algn="ctr">
              <a:lnSpc>
                <a:spcPts val="2000"/>
              </a:lnSpc>
              <a:buNone/>
            </a:pPr>
            <a:r>
              <a:rPr lang="en-US" sz="1600" dirty="0">
                <a:solidFill>
                  <a:srgbClr val="3A3630"/>
                </a:solidFill>
                <a:latin typeface="Lora" pitchFamily="34" charset="0"/>
                <a:ea typeface="Lora" pitchFamily="34" charset="-122"/>
                <a:cs typeface="Lora" pitchFamily="34" charset="-120"/>
              </a:rPr>
              <a:t>Constant Accessibility</a:t>
            </a:r>
            <a:endParaRPr lang="en-US" sz="1600" dirty="0"/>
          </a:p>
        </p:txBody>
      </p:sp>
      <p:sp>
        <p:nvSpPr>
          <p:cNvPr id="12" name="Text 9"/>
          <p:cNvSpPr/>
          <p:nvPr/>
        </p:nvSpPr>
        <p:spPr>
          <a:xfrm>
            <a:off x="613886" y="7043261"/>
            <a:ext cx="7916227" cy="561023"/>
          </a:xfrm>
          <a:prstGeom prst="rect">
            <a:avLst/>
          </a:prstGeom>
          <a:noFill/>
          <a:ln/>
        </p:spPr>
        <p:txBody>
          <a:bodyPr wrap="square" lIns="0" tIns="0" rIns="0" bIns="0" rtlCol="0" anchor="t"/>
          <a:lstStyle/>
          <a:p>
            <a:pPr marL="0" indent="0" algn="ctr">
              <a:lnSpc>
                <a:spcPts val="2200"/>
              </a:lnSpc>
              <a:buNone/>
            </a:pPr>
            <a:r>
              <a:rPr lang="en-US" sz="1350" dirty="0">
                <a:solidFill>
                  <a:srgbClr val="3A3630"/>
                </a:solidFill>
                <a:latin typeface="Source Sans Pro" pitchFamily="34" charset="0"/>
                <a:ea typeface="Source Sans Pro" pitchFamily="34" charset="-122"/>
                <a:cs typeface="Source Sans Pro" pitchFamily="34" charset="-120"/>
              </a:rPr>
              <a:t>Online ticket booking is available around the clock, allowing customers to purchase tickets at their convenience.</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18862" y="1303377"/>
            <a:ext cx="3803452" cy="351949"/>
          </a:xfrm>
          <a:prstGeom prst="rect">
            <a:avLst/>
          </a:prstGeom>
          <a:noFill/>
          <a:ln/>
        </p:spPr>
        <p:txBody>
          <a:bodyPr wrap="none" lIns="0" tIns="0" rIns="0" bIns="0" rtlCol="0" anchor="t"/>
          <a:lstStyle/>
          <a:p>
            <a:pPr marL="0" indent="0">
              <a:lnSpc>
                <a:spcPts val="2750"/>
              </a:lnSpc>
              <a:buNone/>
            </a:pPr>
            <a:r>
              <a:rPr lang="en-US" sz="2200" dirty="0">
                <a:solidFill>
                  <a:srgbClr val="38512F"/>
                </a:solidFill>
                <a:latin typeface="Lora" pitchFamily="34" charset="0"/>
                <a:ea typeface="Lora" pitchFamily="34" charset="-122"/>
                <a:cs typeface="Lora" pitchFamily="34" charset="-120"/>
              </a:rPr>
              <a:t>The Future of Ticket Booking</a:t>
            </a:r>
            <a:endParaRPr lang="en-US" sz="2200" dirty="0"/>
          </a:p>
        </p:txBody>
      </p:sp>
      <p:pic>
        <p:nvPicPr>
          <p:cNvPr id="3" name="Image 0" descr="preencoded.png"/>
          <p:cNvPicPr>
            <a:picLocks noChangeAspect="1"/>
          </p:cNvPicPr>
          <p:nvPr/>
        </p:nvPicPr>
        <p:blipFill>
          <a:blip r:embed="rId3"/>
          <a:stretch>
            <a:fillRect/>
          </a:stretch>
        </p:blipFill>
        <p:spPr>
          <a:xfrm>
            <a:off x="3298031" y="1894642"/>
            <a:ext cx="1137880" cy="813673"/>
          </a:xfrm>
          <a:prstGeom prst="rect">
            <a:avLst/>
          </a:prstGeom>
        </p:spPr>
      </p:pic>
      <p:sp>
        <p:nvSpPr>
          <p:cNvPr id="4" name="Text 1"/>
          <p:cNvSpPr/>
          <p:nvPr/>
        </p:nvSpPr>
        <p:spPr>
          <a:xfrm>
            <a:off x="3839647" y="2285762"/>
            <a:ext cx="54531" cy="239435"/>
          </a:xfrm>
          <a:prstGeom prst="rect">
            <a:avLst/>
          </a:prstGeom>
          <a:noFill/>
          <a:ln/>
        </p:spPr>
        <p:txBody>
          <a:bodyPr wrap="none" lIns="0" tIns="0" rIns="0" bIns="0" rtlCol="0" anchor="t"/>
          <a:lstStyle/>
          <a:p>
            <a:pPr marL="0" indent="0" algn="ctr">
              <a:lnSpc>
                <a:spcPts val="1850"/>
              </a:lnSpc>
              <a:buNone/>
            </a:pPr>
            <a:r>
              <a:rPr lang="en-US" sz="1150" dirty="0">
                <a:solidFill>
                  <a:srgbClr val="3A3630"/>
                </a:solidFill>
                <a:latin typeface="Lora" pitchFamily="34" charset="0"/>
                <a:ea typeface="Lora" pitchFamily="34" charset="-122"/>
                <a:cs typeface="Lora" pitchFamily="34" charset="-120"/>
              </a:rPr>
              <a:t>1</a:t>
            </a:r>
            <a:endParaRPr lang="en-US" sz="1150" dirty="0"/>
          </a:p>
        </p:txBody>
      </p:sp>
      <p:sp>
        <p:nvSpPr>
          <p:cNvPr id="5" name="Text 2"/>
          <p:cNvSpPr/>
          <p:nvPr/>
        </p:nvSpPr>
        <p:spPr>
          <a:xfrm>
            <a:off x="4555569" y="2213491"/>
            <a:ext cx="1368266" cy="175974"/>
          </a:xfrm>
          <a:prstGeom prst="rect">
            <a:avLst/>
          </a:prstGeom>
          <a:noFill/>
          <a:ln/>
        </p:spPr>
        <p:txBody>
          <a:bodyPr wrap="none" lIns="0" tIns="0" rIns="0" bIns="0" rtlCol="0" anchor="t"/>
          <a:lstStyle/>
          <a:p>
            <a:pPr marL="0" indent="0" algn="l">
              <a:lnSpc>
                <a:spcPts val="1350"/>
              </a:lnSpc>
              <a:buNone/>
            </a:pPr>
            <a:r>
              <a:rPr lang="en-US" sz="1100" dirty="0">
                <a:solidFill>
                  <a:srgbClr val="3A3630"/>
                </a:solidFill>
                <a:latin typeface="Lora" pitchFamily="34" charset="0"/>
                <a:ea typeface="Lora" pitchFamily="34" charset="-122"/>
                <a:cs typeface="Lora" pitchFamily="34" charset="-120"/>
              </a:rPr>
              <a:t>Seamless Integration</a:t>
            </a:r>
            <a:endParaRPr lang="en-US" sz="1100" dirty="0"/>
          </a:p>
        </p:txBody>
      </p:sp>
      <p:sp>
        <p:nvSpPr>
          <p:cNvPr id="6" name="Shape 3"/>
          <p:cNvSpPr/>
          <p:nvPr/>
        </p:nvSpPr>
        <p:spPr>
          <a:xfrm>
            <a:off x="4465796" y="2719388"/>
            <a:ext cx="9715857" cy="7620"/>
          </a:xfrm>
          <a:prstGeom prst="roundRect">
            <a:avLst>
              <a:gd name="adj" fmla="val 235612"/>
            </a:avLst>
          </a:prstGeom>
          <a:solidFill>
            <a:srgbClr val="D9CDBA"/>
          </a:solidFill>
          <a:ln/>
        </p:spPr>
        <p:txBody>
          <a:bodyPr/>
          <a:lstStyle/>
          <a:p>
            <a:endParaRPr lang="en-US"/>
          </a:p>
        </p:txBody>
      </p:sp>
      <p:pic>
        <p:nvPicPr>
          <p:cNvPr id="7" name="Image 1" descr="preencoded.png"/>
          <p:cNvPicPr>
            <a:picLocks noChangeAspect="1"/>
          </p:cNvPicPr>
          <p:nvPr/>
        </p:nvPicPr>
        <p:blipFill>
          <a:blip r:embed="rId4"/>
          <a:stretch>
            <a:fillRect/>
          </a:stretch>
        </p:blipFill>
        <p:spPr>
          <a:xfrm>
            <a:off x="2729032" y="2738199"/>
            <a:ext cx="2275761" cy="813673"/>
          </a:xfrm>
          <a:prstGeom prst="rect">
            <a:avLst/>
          </a:prstGeom>
        </p:spPr>
      </p:pic>
      <p:sp>
        <p:nvSpPr>
          <p:cNvPr id="8" name="Text 4"/>
          <p:cNvSpPr/>
          <p:nvPr/>
        </p:nvSpPr>
        <p:spPr>
          <a:xfrm>
            <a:off x="3826669" y="3025259"/>
            <a:ext cx="80367" cy="239435"/>
          </a:xfrm>
          <a:prstGeom prst="rect">
            <a:avLst/>
          </a:prstGeom>
          <a:noFill/>
          <a:ln/>
        </p:spPr>
        <p:txBody>
          <a:bodyPr wrap="none" lIns="0" tIns="0" rIns="0" bIns="0" rtlCol="0" anchor="t"/>
          <a:lstStyle/>
          <a:p>
            <a:pPr marL="0" indent="0" algn="ctr">
              <a:lnSpc>
                <a:spcPts val="1850"/>
              </a:lnSpc>
              <a:buNone/>
            </a:pPr>
            <a:r>
              <a:rPr lang="en-US" sz="1150" dirty="0">
                <a:solidFill>
                  <a:srgbClr val="3A3630"/>
                </a:solidFill>
                <a:latin typeface="Lora" pitchFamily="34" charset="0"/>
                <a:ea typeface="Lora" pitchFamily="34" charset="-122"/>
                <a:cs typeface="Lora" pitchFamily="34" charset="-120"/>
              </a:rPr>
              <a:t>2</a:t>
            </a:r>
            <a:endParaRPr lang="en-US" sz="1150" dirty="0"/>
          </a:p>
        </p:txBody>
      </p:sp>
      <p:sp>
        <p:nvSpPr>
          <p:cNvPr id="9" name="Text 5"/>
          <p:cNvSpPr/>
          <p:nvPr/>
        </p:nvSpPr>
        <p:spPr>
          <a:xfrm>
            <a:off x="5124450" y="3057049"/>
            <a:ext cx="1364218" cy="175974"/>
          </a:xfrm>
          <a:prstGeom prst="rect">
            <a:avLst/>
          </a:prstGeom>
          <a:noFill/>
          <a:ln/>
        </p:spPr>
        <p:txBody>
          <a:bodyPr wrap="none" lIns="0" tIns="0" rIns="0" bIns="0" rtlCol="0" anchor="t"/>
          <a:lstStyle/>
          <a:p>
            <a:pPr marL="0" indent="0" algn="l">
              <a:lnSpc>
                <a:spcPts val="1350"/>
              </a:lnSpc>
              <a:buNone/>
            </a:pPr>
            <a:r>
              <a:rPr lang="en-US" sz="1100" dirty="0">
                <a:solidFill>
                  <a:srgbClr val="3A3630"/>
                </a:solidFill>
                <a:latin typeface="Lora" pitchFamily="34" charset="0"/>
                <a:ea typeface="Lora" pitchFamily="34" charset="-122"/>
                <a:cs typeface="Lora" pitchFamily="34" charset="-120"/>
              </a:rPr>
              <a:t>Artificial Intelligence</a:t>
            </a:r>
            <a:endParaRPr lang="en-US" sz="1100" dirty="0"/>
          </a:p>
        </p:txBody>
      </p:sp>
      <p:sp>
        <p:nvSpPr>
          <p:cNvPr id="10" name="Shape 6"/>
          <p:cNvSpPr/>
          <p:nvPr/>
        </p:nvSpPr>
        <p:spPr>
          <a:xfrm>
            <a:off x="5034677" y="3562945"/>
            <a:ext cx="9146977" cy="7620"/>
          </a:xfrm>
          <a:prstGeom prst="roundRect">
            <a:avLst>
              <a:gd name="adj" fmla="val 235612"/>
            </a:avLst>
          </a:prstGeom>
          <a:solidFill>
            <a:srgbClr val="D9CDBA"/>
          </a:solidFill>
          <a:ln/>
        </p:spPr>
        <p:txBody>
          <a:bodyPr/>
          <a:lstStyle/>
          <a:p>
            <a:endParaRPr lang="en-US"/>
          </a:p>
        </p:txBody>
      </p:sp>
      <p:pic>
        <p:nvPicPr>
          <p:cNvPr id="11" name="Image 2" descr="preencoded.png"/>
          <p:cNvPicPr>
            <a:picLocks noChangeAspect="1"/>
          </p:cNvPicPr>
          <p:nvPr/>
        </p:nvPicPr>
        <p:blipFill>
          <a:blip r:embed="rId5"/>
          <a:stretch>
            <a:fillRect/>
          </a:stretch>
        </p:blipFill>
        <p:spPr>
          <a:xfrm>
            <a:off x="2160151" y="3581757"/>
            <a:ext cx="3413641" cy="813673"/>
          </a:xfrm>
          <a:prstGeom prst="rect">
            <a:avLst/>
          </a:prstGeom>
        </p:spPr>
      </p:pic>
      <p:sp>
        <p:nvSpPr>
          <p:cNvPr id="12" name="Text 7"/>
          <p:cNvSpPr/>
          <p:nvPr/>
        </p:nvSpPr>
        <p:spPr>
          <a:xfrm>
            <a:off x="3825240" y="3868817"/>
            <a:ext cx="83344" cy="239435"/>
          </a:xfrm>
          <a:prstGeom prst="rect">
            <a:avLst/>
          </a:prstGeom>
          <a:noFill/>
          <a:ln/>
        </p:spPr>
        <p:txBody>
          <a:bodyPr wrap="none" lIns="0" tIns="0" rIns="0" bIns="0" rtlCol="0" anchor="t"/>
          <a:lstStyle/>
          <a:p>
            <a:pPr marL="0" indent="0" algn="ctr">
              <a:lnSpc>
                <a:spcPts val="1850"/>
              </a:lnSpc>
              <a:buNone/>
            </a:pPr>
            <a:r>
              <a:rPr lang="en-US" sz="1150" dirty="0">
                <a:solidFill>
                  <a:srgbClr val="3A3630"/>
                </a:solidFill>
                <a:latin typeface="Lora" pitchFamily="34" charset="0"/>
                <a:ea typeface="Lora" pitchFamily="34" charset="-122"/>
                <a:cs typeface="Lora" pitchFamily="34" charset="-120"/>
              </a:rPr>
              <a:t>3</a:t>
            </a:r>
            <a:endParaRPr lang="en-US" sz="1150" dirty="0"/>
          </a:p>
        </p:txBody>
      </p:sp>
      <p:sp>
        <p:nvSpPr>
          <p:cNvPr id="13" name="Text 8"/>
          <p:cNvSpPr/>
          <p:nvPr/>
        </p:nvSpPr>
        <p:spPr>
          <a:xfrm>
            <a:off x="5693450" y="3900607"/>
            <a:ext cx="1989415" cy="175974"/>
          </a:xfrm>
          <a:prstGeom prst="rect">
            <a:avLst/>
          </a:prstGeom>
          <a:noFill/>
          <a:ln/>
        </p:spPr>
        <p:txBody>
          <a:bodyPr wrap="none" lIns="0" tIns="0" rIns="0" bIns="0" rtlCol="0" anchor="t"/>
          <a:lstStyle/>
          <a:p>
            <a:pPr marL="0" indent="0" algn="l">
              <a:lnSpc>
                <a:spcPts val="1350"/>
              </a:lnSpc>
              <a:buNone/>
            </a:pPr>
            <a:r>
              <a:rPr lang="en-US" sz="1100" dirty="0">
                <a:solidFill>
                  <a:srgbClr val="3A3630"/>
                </a:solidFill>
                <a:latin typeface="Lora" pitchFamily="34" charset="0"/>
                <a:ea typeface="Lora" pitchFamily="34" charset="-122"/>
                <a:cs typeface="Lora" pitchFamily="34" charset="-120"/>
              </a:rPr>
              <a:t>Virtual and Augmented Reality</a:t>
            </a:r>
            <a:endParaRPr lang="en-US" sz="1100" dirty="0"/>
          </a:p>
        </p:txBody>
      </p:sp>
      <p:sp>
        <p:nvSpPr>
          <p:cNvPr id="14" name="Shape 9"/>
          <p:cNvSpPr/>
          <p:nvPr/>
        </p:nvSpPr>
        <p:spPr>
          <a:xfrm>
            <a:off x="5603677" y="4406503"/>
            <a:ext cx="8577977" cy="7620"/>
          </a:xfrm>
          <a:prstGeom prst="roundRect">
            <a:avLst>
              <a:gd name="adj" fmla="val 235612"/>
            </a:avLst>
          </a:prstGeom>
          <a:solidFill>
            <a:srgbClr val="D9CDBA"/>
          </a:solidFill>
          <a:ln/>
        </p:spPr>
        <p:txBody>
          <a:bodyPr/>
          <a:lstStyle/>
          <a:p>
            <a:endParaRPr lang="en-US"/>
          </a:p>
        </p:txBody>
      </p:sp>
      <p:pic>
        <p:nvPicPr>
          <p:cNvPr id="15" name="Image 3" descr="preencoded.png"/>
          <p:cNvPicPr>
            <a:picLocks noChangeAspect="1"/>
          </p:cNvPicPr>
          <p:nvPr/>
        </p:nvPicPr>
        <p:blipFill>
          <a:blip r:embed="rId6"/>
          <a:stretch>
            <a:fillRect/>
          </a:stretch>
        </p:blipFill>
        <p:spPr>
          <a:xfrm>
            <a:off x="1591151" y="4425315"/>
            <a:ext cx="4551521" cy="813673"/>
          </a:xfrm>
          <a:prstGeom prst="rect">
            <a:avLst/>
          </a:prstGeom>
        </p:spPr>
      </p:pic>
      <p:sp>
        <p:nvSpPr>
          <p:cNvPr id="16" name="Text 10"/>
          <p:cNvSpPr/>
          <p:nvPr/>
        </p:nvSpPr>
        <p:spPr>
          <a:xfrm>
            <a:off x="3826312" y="4712375"/>
            <a:ext cx="81082" cy="239435"/>
          </a:xfrm>
          <a:prstGeom prst="rect">
            <a:avLst/>
          </a:prstGeom>
          <a:noFill/>
          <a:ln/>
        </p:spPr>
        <p:txBody>
          <a:bodyPr wrap="none" lIns="0" tIns="0" rIns="0" bIns="0" rtlCol="0" anchor="t"/>
          <a:lstStyle/>
          <a:p>
            <a:pPr marL="0" indent="0" algn="ctr">
              <a:lnSpc>
                <a:spcPts val="1850"/>
              </a:lnSpc>
              <a:buNone/>
            </a:pPr>
            <a:r>
              <a:rPr lang="en-US" sz="1150" dirty="0">
                <a:solidFill>
                  <a:srgbClr val="3A3630"/>
                </a:solidFill>
                <a:latin typeface="Lora" pitchFamily="34" charset="0"/>
                <a:ea typeface="Lora" pitchFamily="34" charset="-122"/>
                <a:cs typeface="Lora" pitchFamily="34" charset="-120"/>
              </a:rPr>
              <a:t>4</a:t>
            </a:r>
            <a:endParaRPr lang="en-US" sz="1150" dirty="0"/>
          </a:p>
        </p:txBody>
      </p:sp>
      <p:sp>
        <p:nvSpPr>
          <p:cNvPr id="17" name="Text 11"/>
          <p:cNvSpPr/>
          <p:nvPr/>
        </p:nvSpPr>
        <p:spPr>
          <a:xfrm>
            <a:off x="6262330" y="4744164"/>
            <a:ext cx="1511379" cy="175974"/>
          </a:xfrm>
          <a:prstGeom prst="rect">
            <a:avLst/>
          </a:prstGeom>
          <a:noFill/>
          <a:ln/>
        </p:spPr>
        <p:txBody>
          <a:bodyPr wrap="none" lIns="0" tIns="0" rIns="0" bIns="0" rtlCol="0" anchor="t"/>
          <a:lstStyle/>
          <a:p>
            <a:pPr marL="0" indent="0" algn="l">
              <a:lnSpc>
                <a:spcPts val="1350"/>
              </a:lnSpc>
              <a:buNone/>
            </a:pPr>
            <a:r>
              <a:rPr lang="en-US" sz="1100" dirty="0">
                <a:solidFill>
                  <a:srgbClr val="3A3630"/>
                </a:solidFill>
                <a:latin typeface="Lora" pitchFamily="34" charset="0"/>
                <a:ea typeface="Lora" pitchFamily="34" charset="-122"/>
                <a:cs typeface="Lora" pitchFamily="34" charset="-120"/>
              </a:rPr>
              <a:t>Blockchain Technology</a:t>
            </a:r>
            <a:endParaRPr lang="en-US" sz="1100" dirty="0"/>
          </a:p>
        </p:txBody>
      </p:sp>
      <p:sp>
        <p:nvSpPr>
          <p:cNvPr id="18" name="Shape 12"/>
          <p:cNvSpPr/>
          <p:nvPr/>
        </p:nvSpPr>
        <p:spPr>
          <a:xfrm>
            <a:off x="6172557" y="5250061"/>
            <a:ext cx="8009096" cy="7620"/>
          </a:xfrm>
          <a:prstGeom prst="roundRect">
            <a:avLst>
              <a:gd name="adj" fmla="val 235612"/>
            </a:avLst>
          </a:prstGeom>
          <a:solidFill>
            <a:srgbClr val="D9CDBA"/>
          </a:solidFill>
          <a:ln/>
        </p:spPr>
        <p:txBody>
          <a:bodyPr/>
          <a:lstStyle/>
          <a:p>
            <a:endParaRPr lang="en-US"/>
          </a:p>
        </p:txBody>
      </p:sp>
      <p:pic>
        <p:nvPicPr>
          <p:cNvPr id="19" name="Image 4" descr="preencoded.png"/>
          <p:cNvPicPr>
            <a:picLocks noChangeAspect="1"/>
          </p:cNvPicPr>
          <p:nvPr/>
        </p:nvPicPr>
        <p:blipFill>
          <a:blip r:embed="rId7"/>
          <a:stretch>
            <a:fillRect/>
          </a:stretch>
        </p:blipFill>
        <p:spPr>
          <a:xfrm>
            <a:off x="1022271" y="5268873"/>
            <a:ext cx="5689402" cy="813673"/>
          </a:xfrm>
          <a:prstGeom prst="rect">
            <a:avLst/>
          </a:prstGeom>
        </p:spPr>
      </p:pic>
      <p:sp>
        <p:nvSpPr>
          <p:cNvPr id="20" name="Text 13"/>
          <p:cNvSpPr/>
          <p:nvPr/>
        </p:nvSpPr>
        <p:spPr>
          <a:xfrm>
            <a:off x="3826193" y="5555933"/>
            <a:ext cx="81558" cy="239435"/>
          </a:xfrm>
          <a:prstGeom prst="rect">
            <a:avLst/>
          </a:prstGeom>
          <a:noFill/>
          <a:ln/>
        </p:spPr>
        <p:txBody>
          <a:bodyPr wrap="none" lIns="0" tIns="0" rIns="0" bIns="0" rtlCol="0" anchor="t"/>
          <a:lstStyle/>
          <a:p>
            <a:pPr marL="0" indent="0" algn="ctr">
              <a:lnSpc>
                <a:spcPts val="1850"/>
              </a:lnSpc>
              <a:buNone/>
            </a:pPr>
            <a:r>
              <a:rPr lang="en-US" sz="1150" dirty="0">
                <a:solidFill>
                  <a:srgbClr val="3A3630"/>
                </a:solidFill>
                <a:latin typeface="Lora" pitchFamily="34" charset="0"/>
                <a:ea typeface="Lora" pitchFamily="34" charset="-122"/>
                <a:cs typeface="Lora" pitchFamily="34" charset="-120"/>
              </a:rPr>
              <a:t>5</a:t>
            </a:r>
            <a:endParaRPr lang="en-US" sz="1150" dirty="0"/>
          </a:p>
        </p:txBody>
      </p:sp>
      <p:sp>
        <p:nvSpPr>
          <p:cNvPr id="21" name="Text 14"/>
          <p:cNvSpPr/>
          <p:nvPr/>
        </p:nvSpPr>
        <p:spPr>
          <a:xfrm>
            <a:off x="6831330" y="5587722"/>
            <a:ext cx="883444" cy="175974"/>
          </a:xfrm>
          <a:prstGeom prst="rect">
            <a:avLst/>
          </a:prstGeom>
          <a:noFill/>
          <a:ln/>
        </p:spPr>
        <p:txBody>
          <a:bodyPr wrap="none" lIns="0" tIns="0" rIns="0" bIns="0" rtlCol="0" anchor="t"/>
          <a:lstStyle/>
          <a:p>
            <a:pPr marL="0" indent="0" algn="l">
              <a:lnSpc>
                <a:spcPts val="1350"/>
              </a:lnSpc>
              <a:buNone/>
            </a:pPr>
            <a:r>
              <a:rPr lang="en-US" sz="1100" dirty="0">
                <a:solidFill>
                  <a:srgbClr val="3A3630"/>
                </a:solidFill>
                <a:latin typeface="Lora" pitchFamily="34" charset="0"/>
                <a:ea typeface="Lora" pitchFamily="34" charset="-122"/>
                <a:cs typeface="Lora" pitchFamily="34" charset="-120"/>
              </a:rPr>
              <a:t>Sustainability</a:t>
            </a:r>
            <a:endParaRPr lang="en-US" sz="1100" dirty="0"/>
          </a:p>
        </p:txBody>
      </p:sp>
      <p:sp>
        <p:nvSpPr>
          <p:cNvPr id="22" name="Shape 15"/>
          <p:cNvSpPr/>
          <p:nvPr/>
        </p:nvSpPr>
        <p:spPr>
          <a:xfrm>
            <a:off x="6741557" y="6093619"/>
            <a:ext cx="7440097" cy="7620"/>
          </a:xfrm>
          <a:prstGeom prst="roundRect">
            <a:avLst>
              <a:gd name="adj" fmla="val 235612"/>
            </a:avLst>
          </a:prstGeom>
          <a:solidFill>
            <a:srgbClr val="D9CDBA"/>
          </a:solidFill>
          <a:ln/>
        </p:spPr>
        <p:txBody>
          <a:bodyPr/>
          <a:lstStyle/>
          <a:p>
            <a:endParaRPr lang="en-US"/>
          </a:p>
        </p:txBody>
      </p:sp>
      <p:pic>
        <p:nvPicPr>
          <p:cNvPr id="23" name="Image 5" descr="preencoded.png"/>
          <p:cNvPicPr>
            <a:picLocks noChangeAspect="1"/>
          </p:cNvPicPr>
          <p:nvPr/>
        </p:nvPicPr>
        <p:blipFill>
          <a:blip r:embed="rId8"/>
          <a:stretch>
            <a:fillRect/>
          </a:stretch>
        </p:blipFill>
        <p:spPr>
          <a:xfrm>
            <a:off x="453271" y="6112431"/>
            <a:ext cx="6827282" cy="813673"/>
          </a:xfrm>
          <a:prstGeom prst="rect">
            <a:avLst/>
          </a:prstGeom>
        </p:spPr>
      </p:pic>
      <p:sp>
        <p:nvSpPr>
          <p:cNvPr id="24" name="Text 16"/>
          <p:cNvSpPr/>
          <p:nvPr/>
        </p:nvSpPr>
        <p:spPr>
          <a:xfrm>
            <a:off x="3823692" y="6399490"/>
            <a:ext cx="86439" cy="239435"/>
          </a:xfrm>
          <a:prstGeom prst="rect">
            <a:avLst/>
          </a:prstGeom>
          <a:noFill/>
          <a:ln/>
        </p:spPr>
        <p:txBody>
          <a:bodyPr wrap="none" lIns="0" tIns="0" rIns="0" bIns="0" rtlCol="0" anchor="t"/>
          <a:lstStyle/>
          <a:p>
            <a:pPr marL="0" indent="0" algn="ctr">
              <a:lnSpc>
                <a:spcPts val="1850"/>
              </a:lnSpc>
              <a:buNone/>
            </a:pPr>
            <a:r>
              <a:rPr lang="en-US" sz="1150" dirty="0">
                <a:solidFill>
                  <a:srgbClr val="3A3630"/>
                </a:solidFill>
                <a:latin typeface="Lora" pitchFamily="34" charset="0"/>
                <a:ea typeface="Lora" pitchFamily="34" charset="-122"/>
                <a:cs typeface="Lora" pitchFamily="34" charset="-120"/>
              </a:rPr>
              <a:t>6</a:t>
            </a:r>
            <a:endParaRPr lang="en-US" sz="1150" dirty="0"/>
          </a:p>
        </p:txBody>
      </p:sp>
      <p:sp>
        <p:nvSpPr>
          <p:cNvPr id="25" name="Text 17"/>
          <p:cNvSpPr/>
          <p:nvPr/>
        </p:nvSpPr>
        <p:spPr>
          <a:xfrm>
            <a:off x="7400211" y="6232088"/>
            <a:ext cx="6691670" cy="574358"/>
          </a:xfrm>
          <a:prstGeom prst="rect">
            <a:avLst/>
          </a:prstGeom>
          <a:noFill/>
          <a:ln/>
        </p:spPr>
        <p:txBody>
          <a:bodyPr wrap="square" lIns="0" tIns="0" rIns="0" bIns="0" rtlCol="0" anchor="t"/>
          <a:lstStyle/>
          <a:p>
            <a:pPr marL="0" indent="0" algn="l">
              <a:lnSpc>
                <a:spcPts val="1500"/>
              </a:lnSpc>
              <a:buNone/>
            </a:pPr>
            <a:r>
              <a:rPr lang="en-US" sz="900" dirty="0">
                <a:solidFill>
                  <a:srgbClr val="3A3630"/>
                </a:solidFill>
                <a:latin typeface="Source Sans Pro" pitchFamily="34" charset="0"/>
                <a:ea typeface="Source Sans Pro" pitchFamily="34" charset="-122"/>
                <a:cs typeface="Source Sans Pro" pitchFamily="34" charset="-120"/>
              </a:rPr>
              <a:t>As technology continues to evolve, the future of online ticket booking will likely feature seamless integration with other platforms, the use of AI for personalized recommendations, virtual and augmented reality to enhance the booking experience, blockchain for secure and transparent transactions, and sustainable practices to minimize environmental impact.</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ED28078C-AE0C-38FC-D075-3E807B5BC370}"/>
              </a:ext>
            </a:extLst>
          </p:cNvPr>
          <p:cNvPicPr>
            <a:picLocks noChangeAspect="1"/>
          </p:cNvPicPr>
          <p:nvPr/>
        </p:nvPicPr>
        <p:blipFill>
          <a:blip r:embed="rId2"/>
          <a:stretch>
            <a:fillRect/>
          </a:stretch>
        </p:blipFill>
        <p:spPr>
          <a:xfrm>
            <a:off x="1816608" y="1536192"/>
            <a:ext cx="11301984" cy="6693408"/>
          </a:xfrm>
          <a:prstGeom prst="rect">
            <a:avLst/>
          </a:prstGeom>
        </p:spPr>
      </p:pic>
      <p:sp>
        <p:nvSpPr>
          <p:cNvPr id="7" name="TextBox 6">
            <a:extLst>
              <a:ext uri="{FF2B5EF4-FFF2-40B4-BE49-F238E27FC236}">
                <a16:creationId xmlns:a16="http://schemas.microsoft.com/office/drawing/2014/main" id="{A9157235-3617-7DF9-0CB4-7D306E503693}"/>
              </a:ext>
            </a:extLst>
          </p:cNvPr>
          <p:cNvSpPr txBox="1"/>
          <p:nvPr/>
        </p:nvSpPr>
        <p:spPr>
          <a:xfrm>
            <a:off x="902208" y="158496"/>
            <a:ext cx="12777216" cy="769441"/>
          </a:xfrm>
          <a:prstGeom prst="rect">
            <a:avLst/>
          </a:prstGeom>
          <a:noFill/>
        </p:spPr>
        <p:txBody>
          <a:bodyPr wrap="square" rtlCol="0">
            <a:spAutoFit/>
          </a:bodyPr>
          <a:lstStyle/>
          <a:p>
            <a:pPr algn="ctr"/>
            <a:r>
              <a:rPr lang="en-US" sz="4400" b="1" dirty="0"/>
              <a:t>ER DIAGRAM</a:t>
            </a:r>
          </a:p>
        </p:txBody>
      </p:sp>
    </p:spTree>
    <p:extLst>
      <p:ext uri="{BB962C8B-B14F-4D97-AF65-F5344CB8AC3E}">
        <p14:creationId xmlns:p14="http://schemas.microsoft.com/office/powerpoint/2010/main" val="2921436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7F2D9D8-EEDB-9A76-CC6E-353CEBBCFFB1}"/>
              </a:ext>
            </a:extLst>
          </p:cNvPr>
          <p:cNvPicPr>
            <a:picLocks noChangeAspect="1"/>
          </p:cNvPicPr>
          <p:nvPr/>
        </p:nvPicPr>
        <p:blipFill>
          <a:blip r:embed="rId2"/>
          <a:stretch>
            <a:fillRect/>
          </a:stretch>
        </p:blipFill>
        <p:spPr>
          <a:xfrm>
            <a:off x="-166815" y="0"/>
            <a:ext cx="7362031" cy="7392432"/>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B75EDF9C-A8A2-507E-B113-5B32E0D273BB}"/>
              </a:ext>
            </a:extLst>
          </p:cNvPr>
          <p:cNvPicPr>
            <a:picLocks noChangeAspect="1"/>
          </p:cNvPicPr>
          <p:nvPr/>
        </p:nvPicPr>
        <p:blipFill>
          <a:blip r:embed="rId3"/>
          <a:stretch>
            <a:fillRect/>
          </a:stretch>
        </p:blipFill>
        <p:spPr>
          <a:xfrm>
            <a:off x="7195216" y="0"/>
            <a:ext cx="7362032" cy="7337568"/>
          </a:xfrm>
          <a:prstGeom prst="rect">
            <a:avLst/>
          </a:prstGeom>
        </p:spPr>
      </p:pic>
    </p:spTree>
    <p:extLst>
      <p:ext uri="{BB962C8B-B14F-4D97-AF65-F5344CB8AC3E}">
        <p14:creationId xmlns:p14="http://schemas.microsoft.com/office/powerpoint/2010/main" val="2697468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TotalTime>
  <Words>525</Words>
  <Application>Microsoft Office PowerPoint</Application>
  <PresentationFormat>Custom</PresentationFormat>
  <Paragraphs>71</Paragraphs>
  <Slides>12</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Source Sans Pro</vt:lpstr>
      <vt:lpstr>Lora</vt:lpstr>
      <vt:lpstr>Arial</vt:lpstr>
      <vt:lpstr>Source Sans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pitamber kumar</cp:lastModifiedBy>
  <cp:revision>2</cp:revision>
  <dcterms:created xsi:type="dcterms:W3CDTF">2024-11-27T14:16:08Z</dcterms:created>
  <dcterms:modified xsi:type="dcterms:W3CDTF">2024-11-28T04:56:06Z</dcterms:modified>
</cp:coreProperties>
</file>